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824" r:id="rId4"/>
  </p:sldMasterIdLst>
  <p:notesMasterIdLst>
    <p:notesMasterId r:id="rId41"/>
  </p:notesMasterIdLst>
  <p:handoutMasterIdLst>
    <p:handoutMasterId r:id="rId42"/>
  </p:handoutMasterIdLst>
  <p:sldIdLst>
    <p:sldId id="1456" r:id="rId5"/>
    <p:sldId id="1430" r:id="rId6"/>
    <p:sldId id="1433" r:id="rId7"/>
    <p:sldId id="1455" r:id="rId8"/>
    <p:sldId id="1449" r:id="rId9"/>
    <p:sldId id="1454" r:id="rId10"/>
    <p:sldId id="1439" r:id="rId11"/>
    <p:sldId id="1440" r:id="rId12"/>
    <p:sldId id="1442" r:id="rId13"/>
    <p:sldId id="1444" r:id="rId14"/>
    <p:sldId id="1445" r:id="rId15"/>
    <p:sldId id="1446" r:id="rId16"/>
    <p:sldId id="1447" r:id="rId17"/>
    <p:sldId id="1448" r:id="rId18"/>
    <p:sldId id="1451" r:id="rId19"/>
    <p:sldId id="1452" r:id="rId20"/>
    <p:sldId id="1453" r:id="rId21"/>
    <p:sldId id="1459" r:id="rId22"/>
    <p:sldId id="1457" r:id="rId23"/>
    <p:sldId id="1435" r:id="rId24"/>
    <p:sldId id="1432" r:id="rId25"/>
    <p:sldId id="1437" r:id="rId26"/>
    <p:sldId id="1438" r:id="rId27"/>
    <p:sldId id="1394" r:id="rId28"/>
    <p:sldId id="1395" r:id="rId29"/>
    <p:sldId id="1400" r:id="rId30"/>
    <p:sldId id="1429" r:id="rId31"/>
    <p:sldId id="1399" r:id="rId32"/>
    <p:sldId id="1397" r:id="rId33"/>
    <p:sldId id="1402" r:id="rId34"/>
    <p:sldId id="1398" r:id="rId35"/>
    <p:sldId id="1458" r:id="rId36"/>
    <p:sldId id="1379" r:id="rId37"/>
    <p:sldId id="1367" r:id="rId38"/>
    <p:sldId id="1380" r:id="rId39"/>
    <p:sldId id="1381" r:id="rId40"/>
  </p:sldIdLst>
  <p:sldSz cx="9906000" cy="6858000" type="A4"/>
  <p:notesSz cx="6858000" cy="9144000"/>
  <p:defaultTextStyle>
    <a:defPPr>
      <a:defRPr lang="ja-JP"/>
    </a:defPPr>
    <a:lvl1pPr marL="0" algn="l" defTabSz="881346" rtl="0" eaLnBrk="1" latinLnBrk="0" hangingPunct="1">
      <a:defRPr kumimoji="1" sz="1735" kern="1200">
        <a:solidFill>
          <a:schemeClr val="tx1"/>
        </a:solidFill>
        <a:latin typeface="+mn-lt"/>
        <a:ea typeface="+mn-ea"/>
        <a:cs typeface="+mn-cs"/>
      </a:defRPr>
    </a:lvl1pPr>
    <a:lvl2pPr marL="440673" algn="l" defTabSz="881346" rtl="0" eaLnBrk="1" latinLnBrk="0" hangingPunct="1">
      <a:defRPr kumimoji="1" sz="1735" kern="1200">
        <a:solidFill>
          <a:schemeClr val="tx1"/>
        </a:solidFill>
        <a:latin typeface="+mn-lt"/>
        <a:ea typeface="+mn-ea"/>
        <a:cs typeface="+mn-cs"/>
      </a:defRPr>
    </a:lvl2pPr>
    <a:lvl3pPr marL="881346" algn="l" defTabSz="881346" rtl="0" eaLnBrk="1" latinLnBrk="0" hangingPunct="1">
      <a:defRPr kumimoji="1" sz="1735" kern="1200">
        <a:solidFill>
          <a:schemeClr val="tx1"/>
        </a:solidFill>
        <a:latin typeface="+mn-lt"/>
        <a:ea typeface="+mn-ea"/>
        <a:cs typeface="+mn-cs"/>
      </a:defRPr>
    </a:lvl3pPr>
    <a:lvl4pPr marL="1322019" algn="l" defTabSz="881346" rtl="0" eaLnBrk="1" latinLnBrk="0" hangingPunct="1">
      <a:defRPr kumimoji="1" sz="1735" kern="1200">
        <a:solidFill>
          <a:schemeClr val="tx1"/>
        </a:solidFill>
        <a:latin typeface="+mn-lt"/>
        <a:ea typeface="+mn-ea"/>
        <a:cs typeface="+mn-cs"/>
      </a:defRPr>
    </a:lvl4pPr>
    <a:lvl5pPr marL="1762692" algn="l" defTabSz="881346" rtl="0" eaLnBrk="1" latinLnBrk="0" hangingPunct="1">
      <a:defRPr kumimoji="1" sz="1735" kern="1200">
        <a:solidFill>
          <a:schemeClr val="tx1"/>
        </a:solidFill>
        <a:latin typeface="+mn-lt"/>
        <a:ea typeface="+mn-ea"/>
        <a:cs typeface="+mn-cs"/>
      </a:defRPr>
    </a:lvl5pPr>
    <a:lvl6pPr marL="2203365" algn="l" defTabSz="881346" rtl="0" eaLnBrk="1" latinLnBrk="0" hangingPunct="1">
      <a:defRPr kumimoji="1" sz="1735" kern="1200">
        <a:solidFill>
          <a:schemeClr val="tx1"/>
        </a:solidFill>
        <a:latin typeface="+mn-lt"/>
        <a:ea typeface="+mn-ea"/>
        <a:cs typeface="+mn-cs"/>
      </a:defRPr>
    </a:lvl6pPr>
    <a:lvl7pPr marL="2644037" algn="l" defTabSz="881346" rtl="0" eaLnBrk="1" latinLnBrk="0" hangingPunct="1">
      <a:defRPr kumimoji="1" sz="1735" kern="1200">
        <a:solidFill>
          <a:schemeClr val="tx1"/>
        </a:solidFill>
        <a:latin typeface="+mn-lt"/>
        <a:ea typeface="+mn-ea"/>
        <a:cs typeface="+mn-cs"/>
      </a:defRPr>
    </a:lvl7pPr>
    <a:lvl8pPr marL="3084711" algn="l" defTabSz="881346" rtl="0" eaLnBrk="1" latinLnBrk="0" hangingPunct="1">
      <a:defRPr kumimoji="1" sz="1735" kern="1200">
        <a:solidFill>
          <a:schemeClr val="tx1"/>
        </a:solidFill>
        <a:latin typeface="+mn-lt"/>
        <a:ea typeface="+mn-ea"/>
        <a:cs typeface="+mn-cs"/>
      </a:defRPr>
    </a:lvl8pPr>
    <a:lvl9pPr marL="3525384" algn="l" defTabSz="881346" rtl="0" eaLnBrk="1" latinLnBrk="0" hangingPunct="1">
      <a:defRPr kumimoji="1" sz="1735"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2319" userDrawn="1">
          <p15:clr>
            <a:srgbClr val="A4A3A4"/>
          </p15:clr>
        </p15:guide>
        <p15:guide id="4" pos="1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50A0"/>
    <a:srgbClr val="F0BE2D"/>
    <a:srgbClr val="816618"/>
    <a:srgbClr val="140078"/>
    <a:srgbClr val="DCEAF4"/>
    <a:srgbClr val="94BDDA"/>
    <a:srgbClr val="5A5A5A"/>
    <a:srgbClr val="B6D3E8"/>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71EDE-46F6-415C-82EE-2C093620C4AB}" v="1" dt="2025-03-25T09:48:55.3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662" y="312"/>
      </p:cViewPr>
      <p:guideLst>
        <p:guide pos="3120"/>
        <p:guide orient="horz" pos="2319"/>
        <p:guide pos="17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A42A79A-AE4F-CAB1-49DE-FFB737981F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D7C458B-13B7-C048-10C2-43F3C43C2D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D18856-0684-7A40-B45E-84A08B418578}" type="datetimeFigureOut">
              <a:t>2025/3/26</a:t>
            </a:fld>
            <a:endParaRPr kumimoji="1" lang="ja-JP" altLang="en-US"/>
          </a:p>
        </p:txBody>
      </p:sp>
      <p:sp>
        <p:nvSpPr>
          <p:cNvPr id="4" name="フッター プレースホルダー 3">
            <a:extLst>
              <a:ext uri="{FF2B5EF4-FFF2-40B4-BE49-F238E27FC236}">
                <a16:creationId xmlns:a16="http://schemas.microsoft.com/office/drawing/2014/main" id="{2B5206BA-BD9A-61F2-76DC-FADE186C2C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4F5E5A0-7065-9844-0E6B-34DB68F077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E82D07-955C-6445-8321-EC7BD39DB5A8}" type="slidenum">
              <a:t>‹#›</a:t>
            </a:fld>
            <a:endParaRPr kumimoji="1" lang="ja-JP" altLang="en-US"/>
          </a:p>
        </p:txBody>
      </p:sp>
    </p:spTree>
    <p:extLst>
      <p:ext uri="{BB962C8B-B14F-4D97-AF65-F5344CB8AC3E}">
        <p14:creationId xmlns:p14="http://schemas.microsoft.com/office/powerpoint/2010/main" val="39867936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A6C0B-3310-FE46-93E4-0948187FA542}" type="datetimeFigureOut">
              <a:t>2025/3/26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DA5CC-D05B-C04A-A1A0-6BDDB710718A}" type="slidenum">
              <a:t>‹#›</a:t>
            </a:fld>
            <a:endParaRPr kumimoji="1" lang="ja-JP" altLang="en-US"/>
          </a:p>
        </p:txBody>
      </p:sp>
    </p:spTree>
    <p:extLst>
      <p:ext uri="{BB962C8B-B14F-4D97-AF65-F5344CB8AC3E}">
        <p14:creationId xmlns:p14="http://schemas.microsoft.com/office/powerpoint/2010/main" val="2973433355"/>
      </p:ext>
    </p:extLst>
  </p:cSld>
  <p:clrMap bg1="lt1" tx1="dk1" bg2="lt2" tx2="dk2" accent1="accent1" accent2="accent2" accent3="accent3" accent4="accent4" accent5="accent5" accent6="accent6" hlink="hlink" folHlink="folHlink"/>
  <p:notesStyle>
    <a:lvl1pPr marL="0" algn="l" defTabSz="881346" rtl="0" eaLnBrk="1" latinLnBrk="0" hangingPunct="1">
      <a:defRPr kumimoji="1" sz="1157" kern="1200">
        <a:solidFill>
          <a:schemeClr val="tx1"/>
        </a:solidFill>
        <a:latin typeface="+mn-lt"/>
        <a:ea typeface="+mn-ea"/>
        <a:cs typeface="+mn-cs"/>
      </a:defRPr>
    </a:lvl1pPr>
    <a:lvl2pPr marL="440673" algn="l" defTabSz="881346" rtl="0" eaLnBrk="1" latinLnBrk="0" hangingPunct="1">
      <a:defRPr kumimoji="1" sz="1157" kern="1200">
        <a:solidFill>
          <a:schemeClr val="tx1"/>
        </a:solidFill>
        <a:latin typeface="+mn-lt"/>
        <a:ea typeface="+mn-ea"/>
        <a:cs typeface="+mn-cs"/>
      </a:defRPr>
    </a:lvl2pPr>
    <a:lvl3pPr marL="881346" algn="l" defTabSz="881346" rtl="0" eaLnBrk="1" latinLnBrk="0" hangingPunct="1">
      <a:defRPr kumimoji="1" sz="1157" kern="1200">
        <a:solidFill>
          <a:schemeClr val="tx1"/>
        </a:solidFill>
        <a:latin typeface="+mn-lt"/>
        <a:ea typeface="+mn-ea"/>
        <a:cs typeface="+mn-cs"/>
      </a:defRPr>
    </a:lvl3pPr>
    <a:lvl4pPr marL="1322019" algn="l" defTabSz="881346" rtl="0" eaLnBrk="1" latinLnBrk="0" hangingPunct="1">
      <a:defRPr kumimoji="1" sz="1157" kern="1200">
        <a:solidFill>
          <a:schemeClr val="tx1"/>
        </a:solidFill>
        <a:latin typeface="+mn-lt"/>
        <a:ea typeface="+mn-ea"/>
        <a:cs typeface="+mn-cs"/>
      </a:defRPr>
    </a:lvl4pPr>
    <a:lvl5pPr marL="1762692" algn="l" defTabSz="881346" rtl="0" eaLnBrk="1" latinLnBrk="0" hangingPunct="1">
      <a:defRPr kumimoji="1" sz="1157" kern="1200">
        <a:solidFill>
          <a:schemeClr val="tx1"/>
        </a:solidFill>
        <a:latin typeface="+mn-lt"/>
        <a:ea typeface="+mn-ea"/>
        <a:cs typeface="+mn-cs"/>
      </a:defRPr>
    </a:lvl5pPr>
    <a:lvl6pPr marL="2203365" algn="l" defTabSz="881346" rtl="0" eaLnBrk="1" latinLnBrk="0" hangingPunct="1">
      <a:defRPr kumimoji="1" sz="1157" kern="1200">
        <a:solidFill>
          <a:schemeClr val="tx1"/>
        </a:solidFill>
        <a:latin typeface="+mn-lt"/>
        <a:ea typeface="+mn-ea"/>
        <a:cs typeface="+mn-cs"/>
      </a:defRPr>
    </a:lvl6pPr>
    <a:lvl7pPr marL="2644037" algn="l" defTabSz="881346" rtl="0" eaLnBrk="1" latinLnBrk="0" hangingPunct="1">
      <a:defRPr kumimoji="1" sz="1157" kern="1200">
        <a:solidFill>
          <a:schemeClr val="tx1"/>
        </a:solidFill>
        <a:latin typeface="+mn-lt"/>
        <a:ea typeface="+mn-ea"/>
        <a:cs typeface="+mn-cs"/>
      </a:defRPr>
    </a:lvl7pPr>
    <a:lvl8pPr marL="3084711" algn="l" defTabSz="881346" rtl="0" eaLnBrk="1" latinLnBrk="0" hangingPunct="1">
      <a:defRPr kumimoji="1" sz="1157" kern="1200">
        <a:solidFill>
          <a:schemeClr val="tx1"/>
        </a:solidFill>
        <a:latin typeface="+mn-lt"/>
        <a:ea typeface="+mn-ea"/>
        <a:cs typeface="+mn-cs"/>
      </a:defRPr>
    </a:lvl8pPr>
    <a:lvl9pPr marL="3525384" algn="l" defTabSz="881346" rtl="0" eaLnBrk="1" latinLnBrk="0" hangingPunct="1">
      <a:defRPr kumimoji="1" sz="11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69DA5CC-D05B-C04A-A1A0-6BDDB710718A}" type="slidenum">
              <a:rPr lang="en-US" altLang="ja-JP" smtClean="0"/>
              <a:t>26</a:t>
            </a:fld>
            <a:endParaRPr kumimoji="1" lang="ja-JP" altLang="en-US"/>
          </a:p>
        </p:txBody>
      </p:sp>
    </p:spTree>
    <p:extLst>
      <p:ext uri="{BB962C8B-B14F-4D97-AF65-F5344CB8AC3E}">
        <p14:creationId xmlns:p14="http://schemas.microsoft.com/office/powerpoint/2010/main" val="95361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基本形">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2B636521-2087-90B3-2941-37E6E4A6ACAB}"/>
              </a:ext>
            </a:extLst>
          </p:cNvPr>
          <p:cNvSpPr>
            <a:spLocks noGrp="1"/>
          </p:cNvSpPr>
          <p:nvPr>
            <p:ph type="body" sz="quarter" idx="10"/>
          </p:nvPr>
        </p:nvSpPr>
        <p:spPr>
          <a:xfrm>
            <a:off x="344637" y="622199"/>
            <a:ext cx="9210326" cy="736868"/>
          </a:xfrm>
          <a:prstGeom prst="rect">
            <a:avLst/>
          </a:prstGeom>
        </p:spPr>
        <p:txBody>
          <a:bodyPr wrap="square" lIns="0" tIns="0" rIns="0" bIns="0">
            <a:spAutoFit/>
          </a:bodyPr>
          <a:lstStyle>
            <a:lvl1pPr marL="180000" indent="-180000">
              <a:lnSpc>
                <a:spcPct val="120000"/>
              </a:lnSpc>
              <a:spcBef>
                <a:spcPts val="0"/>
              </a:spcBef>
              <a:spcAft>
                <a:spcPts val="300"/>
              </a:spcAft>
              <a:buClr>
                <a:schemeClr val="accent1"/>
              </a:buClr>
              <a:buSzPct val="70000"/>
              <a:buFont typeface="Wingdings" panose="05000000000000000000" pitchFamily="2" charset="2"/>
              <a:buChar char="l"/>
              <a:defRPr sz="1400"/>
            </a:lvl1pPr>
            <a:lvl2pPr marL="628650" indent="-171450">
              <a:buFont typeface="Arial" panose="020B0604020202020204" pitchFamily="34" charset="0"/>
              <a:buChar char="•"/>
              <a:defRPr sz="1200"/>
            </a:lvl2pPr>
            <a:lvl3pPr marL="1143000" indent="-228600">
              <a:buFont typeface="Wingdings" panose="05000000000000000000" pitchFamily="2" charset="2"/>
              <a:buChar char="ü"/>
              <a:defRPr sz="1050"/>
            </a:lvl3pPr>
          </a:lstStyle>
          <a:p>
            <a:pPr lvl="0"/>
            <a:r>
              <a:rPr kumimoji="1" lang="ja-JP" altLang="en-US"/>
              <a:t>マスター テキストの書式設定</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p:txBody>
      </p:sp>
      <p:sp>
        <p:nvSpPr>
          <p:cNvPr id="17" name="タイトル 16">
            <a:extLst>
              <a:ext uri="{FF2B5EF4-FFF2-40B4-BE49-F238E27FC236}">
                <a16:creationId xmlns:a16="http://schemas.microsoft.com/office/drawing/2014/main" id="{D42CFE08-FC8F-EBB7-2F78-30F4F437341F}"/>
              </a:ext>
            </a:extLst>
          </p:cNvPr>
          <p:cNvSpPr>
            <a:spLocks noGrp="1"/>
          </p:cNvSpPr>
          <p:nvPr>
            <p:ph type="title"/>
          </p:nvPr>
        </p:nvSpPr>
        <p:spPr>
          <a:xfrm>
            <a:off x="354796" y="169050"/>
            <a:ext cx="2734723" cy="230832"/>
          </a:xfrm>
          <a:prstGeom prst="rect">
            <a:avLst/>
          </a:prstGeom>
        </p:spPr>
        <p:txBody>
          <a:bodyPr wrap="none" lIns="0" tIns="0" rIns="0" bIns="0">
            <a:spAutoFit/>
          </a:bodyPr>
          <a:lstStyle>
            <a:lvl1pPr>
              <a:lnSpc>
                <a:spcPct val="100000"/>
              </a:lnSpc>
              <a:defRPr sz="1500" b="1" spc="100" baseline="0">
                <a:latin typeface="+mj-ea"/>
                <a:ea typeface="+mj-ea"/>
              </a:defRPr>
            </a:lvl1pPr>
          </a:lstStyle>
          <a:p>
            <a:r>
              <a:rPr kumimoji="1" lang="ja-JP" altLang="en-US"/>
              <a:t>マスター タイトルの書式設定</a:t>
            </a:r>
          </a:p>
        </p:txBody>
      </p:sp>
      <p:sp>
        <p:nvSpPr>
          <p:cNvPr id="2" name="正方形/長方形 1">
            <a:extLst>
              <a:ext uri="{FF2B5EF4-FFF2-40B4-BE49-F238E27FC236}">
                <a16:creationId xmlns:a16="http://schemas.microsoft.com/office/drawing/2014/main" id="{DD7FD480-07B1-F0E0-D885-8BA0BD6EAA52}"/>
              </a:ext>
            </a:extLst>
          </p:cNvPr>
          <p:cNvSpPr/>
          <p:nvPr userDrawn="1"/>
        </p:nvSpPr>
        <p:spPr>
          <a:xfrm>
            <a:off x="9344474" y="58723"/>
            <a:ext cx="366021" cy="366914"/>
          </a:xfrm>
          <a:prstGeom prst="rect">
            <a:avLst/>
          </a:prstGeom>
          <a:gradFill>
            <a:gsLst>
              <a:gs pos="0">
                <a:srgbClr val="4B76D2"/>
              </a:gs>
              <a:gs pos="100000">
                <a:srgbClr val="4B76D2">
                  <a:alpha val="68000"/>
                </a:srgb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B76D2"/>
              </a:solidFill>
            </a:endParaRPr>
          </a:p>
        </p:txBody>
      </p:sp>
      <p:cxnSp>
        <p:nvCxnSpPr>
          <p:cNvPr id="4" name="直線コネクタ 3">
            <a:extLst>
              <a:ext uri="{FF2B5EF4-FFF2-40B4-BE49-F238E27FC236}">
                <a16:creationId xmlns:a16="http://schemas.microsoft.com/office/drawing/2014/main" id="{EB4F6978-33BD-F0E9-EB8C-F866DD750C7B}"/>
              </a:ext>
            </a:extLst>
          </p:cNvPr>
          <p:cNvCxnSpPr>
            <a:cxnSpLocks/>
          </p:cNvCxnSpPr>
          <p:nvPr userDrawn="1"/>
        </p:nvCxnSpPr>
        <p:spPr>
          <a:xfrm>
            <a:off x="184638" y="485630"/>
            <a:ext cx="9526466" cy="0"/>
          </a:xfrm>
          <a:prstGeom prst="line">
            <a:avLst/>
          </a:prstGeom>
          <a:ln>
            <a:solidFill>
              <a:srgbClr val="140078"/>
            </a:solidFill>
            <a:prstDash val="solid"/>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64290C4-DC42-D281-FA4D-3DB8E718CE70}"/>
              </a:ext>
            </a:extLst>
          </p:cNvPr>
          <p:cNvSpPr/>
          <p:nvPr userDrawn="1"/>
        </p:nvSpPr>
        <p:spPr>
          <a:xfrm>
            <a:off x="9401334" y="114999"/>
            <a:ext cx="251672" cy="246221"/>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a:fld id="{F461DCFA-917F-7743-ADC0-510F16953B30}" type="slidenum">
              <a:rPr kumimoji="1" lang="ja-JP" altLang="en-US" sz="1600" b="1" i="0" smtClean="0">
                <a:solidFill>
                  <a:schemeClr val="bg1"/>
                </a:solidFill>
                <a:latin typeface="+mn-lt"/>
                <a:ea typeface="+mn-ea"/>
              </a:rPr>
              <a:pPr algn="ctr"/>
              <a:t>‹#›</a:t>
            </a:fld>
            <a:endParaRPr kumimoji="1" lang="ja-JP" altLang="en-US" sz="1600" b="1" i="0">
              <a:solidFill>
                <a:schemeClr val="bg1"/>
              </a:solidFill>
              <a:latin typeface="+mn-lt"/>
              <a:ea typeface="+mn-ea"/>
            </a:endParaRPr>
          </a:p>
        </p:txBody>
      </p:sp>
    </p:spTree>
    <p:extLst>
      <p:ext uri="{BB962C8B-B14F-4D97-AF65-F5344CB8AC3E}">
        <p14:creationId xmlns:p14="http://schemas.microsoft.com/office/powerpoint/2010/main" val="3663877002"/>
      </p:ext>
    </p:extLst>
  </p:cSld>
  <p:clrMapOvr>
    <a:masterClrMapping/>
  </p:clrMapOvr>
  <p:extLst>
    <p:ext uri="{DCECCB84-F9BA-43D5-87BE-67443E8EF086}">
      <p15:sldGuideLst xmlns:p15="http://schemas.microsoft.com/office/powerpoint/2012/main">
        <p15:guide id="2" pos="217">
          <p15:clr>
            <a:srgbClr val="FBAE40"/>
          </p15:clr>
        </p15:guide>
        <p15:guide id="3" orient="horz" pos="4065">
          <p15:clr>
            <a:srgbClr val="FBAE40"/>
          </p15:clr>
        </p15:guide>
        <p15:guide id="5" pos="6023">
          <p15:clr>
            <a:srgbClr val="FBAE40"/>
          </p15:clr>
        </p15:guide>
        <p15:guide id="9" orient="horz" pos="4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基本形">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2B636521-2087-90B3-2941-37E6E4A6ACAB}"/>
              </a:ext>
            </a:extLst>
          </p:cNvPr>
          <p:cNvSpPr>
            <a:spLocks noGrp="1"/>
          </p:cNvSpPr>
          <p:nvPr>
            <p:ph type="body" sz="quarter" idx="10"/>
          </p:nvPr>
        </p:nvSpPr>
        <p:spPr>
          <a:xfrm>
            <a:off x="344637" y="622199"/>
            <a:ext cx="9210326" cy="785343"/>
          </a:xfrm>
          <a:prstGeom prst="rect">
            <a:avLst/>
          </a:prstGeom>
        </p:spPr>
        <p:txBody>
          <a:bodyPr wrap="square" lIns="0" tIns="0" rIns="0" bIns="0">
            <a:spAutoFit/>
          </a:bodyPr>
          <a:lstStyle>
            <a:lvl1pPr marL="180000" indent="-180000">
              <a:lnSpc>
                <a:spcPct val="120000"/>
              </a:lnSpc>
              <a:spcBef>
                <a:spcPts val="0"/>
              </a:spcBef>
              <a:spcAft>
                <a:spcPts val="300"/>
              </a:spcAft>
              <a:buClr>
                <a:schemeClr val="accent1"/>
              </a:buClr>
              <a:buSzPct val="70000"/>
              <a:buFont typeface="Wingdings" panose="05000000000000000000" pitchFamily="2" charset="2"/>
              <a:buChar char="l"/>
              <a:defRPr sz="1400"/>
            </a:lvl1pPr>
            <a:lvl2pPr marL="742950" indent="-285750">
              <a:buFont typeface="Arial" panose="020B0604020202020204" pitchFamily="34" charset="0"/>
              <a:buChar char="•"/>
              <a:defRPr sz="1400"/>
            </a:lvl2pPr>
            <a:lvl3pPr marL="1143000" indent="-228600">
              <a:buFont typeface="Wingdings" panose="05000000000000000000" pitchFamily="2" charset="2"/>
              <a:buChar char="ü"/>
              <a:defRPr sz="1200"/>
            </a:lvl3pPr>
          </a:lstStyle>
          <a:p>
            <a:pPr lvl="0"/>
            <a:r>
              <a:rPr kumimoji="1" lang="ja-JP" altLang="en-US"/>
              <a:t>マスター テキストの書式設定</a:t>
            </a:r>
            <a:endParaRPr kumimoji="1" lang="en-US" altLang="ja-JP"/>
          </a:p>
          <a:p>
            <a:pPr lvl="1"/>
            <a:r>
              <a:rPr kumimoji="1" lang="ja-JP" altLang="en-US"/>
              <a:t>第２レベル</a:t>
            </a:r>
            <a:endParaRPr kumimoji="1" lang="en-US" altLang="ja-JP"/>
          </a:p>
          <a:p>
            <a:pPr lvl="2"/>
            <a:r>
              <a:rPr kumimoji="1" lang="ja-JP" altLang="en-US"/>
              <a:t>第３レベル</a:t>
            </a:r>
            <a:endParaRPr kumimoji="1" lang="en-US" altLang="ja-JP"/>
          </a:p>
        </p:txBody>
      </p:sp>
      <p:sp>
        <p:nvSpPr>
          <p:cNvPr id="17" name="タイトル 16">
            <a:extLst>
              <a:ext uri="{FF2B5EF4-FFF2-40B4-BE49-F238E27FC236}">
                <a16:creationId xmlns:a16="http://schemas.microsoft.com/office/drawing/2014/main" id="{D42CFE08-FC8F-EBB7-2F78-30F4F437341F}"/>
              </a:ext>
            </a:extLst>
          </p:cNvPr>
          <p:cNvSpPr>
            <a:spLocks noGrp="1"/>
          </p:cNvSpPr>
          <p:nvPr>
            <p:ph type="title"/>
          </p:nvPr>
        </p:nvSpPr>
        <p:spPr>
          <a:xfrm>
            <a:off x="354796" y="169050"/>
            <a:ext cx="2734723" cy="230832"/>
          </a:xfrm>
          <a:prstGeom prst="rect">
            <a:avLst/>
          </a:prstGeom>
        </p:spPr>
        <p:txBody>
          <a:bodyPr wrap="none" lIns="0" tIns="0" rIns="0" bIns="0">
            <a:spAutoFit/>
          </a:bodyPr>
          <a:lstStyle>
            <a:lvl1pPr>
              <a:lnSpc>
                <a:spcPct val="100000"/>
              </a:lnSpc>
              <a:defRPr sz="1500" b="1" spc="100" baseline="0">
                <a:latin typeface="+mj-ea"/>
                <a:ea typeface="+mj-ea"/>
              </a:defRPr>
            </a:lvl1pPr>
          </a:lstStyle>
          <a:p>
            <a:r>
              <a:rPr kumimoji="1" lang="ja-JP" altLang="en-US"/>
              <a:t>マスター タイトルの書式設定</a:t>
            </a:r>
          </a:p>
        </p:txBody>
      </p:sp>
      <p:sp>
        <p:nvSpPr>
          <p:cNvPr id="2" name="正方形/長方形 1">
            <a:extLst>
              <a:ext uri="{FF2B5EF4-FFF2-40B4-BE49-F238E27FC236}">
                <a16:creationId xmlns:a16="http://schemas.microsoft.com/office/drawing/2014/main" id="{DD7FD480-07B1-F0E0-D885-8BA0BD6EAA52}"/>
              </a:ext>
            </a:extLst>
          </p:cNvPr>
          <p:cNvSpPr/>
          <p:nvPr userDrawn="1"/>
        </p:nvSpPr>
        <p:spPr>
          <a:xfrm>
            <a:off x="9344474" y="58723"/>
            <a:ext cx="366021" cy="366914"/>
          </a:xfrm>
          <a:prstGeom prst="rect">
            <a:avLst/>
          </a:prstGeom>
          <a:gradFill>
            <a:gsLst>
              <a:gs pos="0">
                <a:srgbClr val="4B76D2"/>
              </a:gs>
              <a:gs pos="100000">
                <a:srgbClr val="4B76D2">
                  <a:alpha val="68000"/>
                </a:srgbClr>
              </a:gs>
            </a:gsLst>
            <a:lin ang="6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B76D2"/>
              </a:solidFill>
            </a:endParaRPr>
          </a:p>
        </p:txBody>
      </p:sp>
      <p:cxnSp>
        <p:nvCxnSpPr>
          <p:cNvPr id="4" name="直線コネクタ 3">
            <a:extLst>
              <a:ext uri="{FF2B5EF4-FFF2-40B4-BE49-F238E27FC236}">
                <a16:creationId xmlns:a16="http://schemas.microsoft.com/office/drawing/2014/main" id="{EB4F6978-33BD-F0E9-EB8C-F866DD750C7B}"/>
              </a:ext>
            </a:extLst>
          </p:cNvPr>
          <p:cNvCxnSpPr>
            <a:cxnSpLocks/>
          </p:cNvCxnSpPr>
          <p:nvPr userDrawn="1"/>
        </p:nvCxnSpPr>
        <p:spPr>
          <a:xfrm>
            <a:off x="184638" y="485630"/>
            <a:ext cx="9526466" cy="0"/>
          </a:xfrm>
          <a:prstGeom prst="line">
            <a:avLst/>
          </a:prstGeom>
          <a:ln>
            <a:solidFill>
              <a:srgbClr val="140078"/>
            </a:solidFill>
            <a:prstDash val="solid"/>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64290C4-DC42-D281-FA4D-3DB8E718CE70}"/>
              </a:ext>
            </a:extLst>
          </p:cNvPr>
          <p:cNvSpPr/>
          <p:nvPr userDrawn="1"/>
        </p:nvSpPr>
        <p:spPr>
          <a:xfrm>
            <a:off x="9401334" y="114999"/>
            <a:ext cx="251672" cy="246221"/>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a:fld id="{F461DCFA-917F-7743-ADC0-510F16953B30}" type="slidenum">
              <a:rPr kumimoji="1" lang="ja-JP" altLang="en-US" sz="1600" b="1" i="0" smtClean="0">
                <a:solidFill>
                  <a:schemeClr val="bg1"/>
                </a:solidFill>
                <a:latin typeface="+mn-lt"/>
                <a:ea typeface="+mn-ea"/>
              </a:rPr>
              <a:pPr algn="ctr"/>
              <a:t>‹#›</a:t>
            </a:fld>
            <a:endParaRPr kumimoji="1" lang="ja-JP" altLang="en-US" sz="1600" b="1" i="0">
              <a:solidFill>
                <a:schemeClr val="bg1"/>
              </a:solidFill>
              <a:latin typeface="+mn-lt"/>
              <a:ea typeface="+mn-ea"/>
            </a:endParaRPr>
          </a:p>
        </p:txBody>
      </p:sp>
    </p:spTree>
    <p:extLst>
      <p:ext uri="{BB962C8B-B14F-4D97-AF65-F5344CB8AC3E}">
        <p14:creationId xmlns:p14="http://schemas.microsoft.com/office/powerpoint/2010/main" val="3949593059"/>
      </p:ext>
    </p:extLst>
  </p:cSld>
  <p:clrMapOvr>
    <a:masterClrMapping/>
  </p:clrMapOvr>
  <p:extLst>
    <p:ext uri="{DCECCB84-F9BA-43D5-87BE-67443E8EF086}">
      <p15:sldGuideLst xmlns:p15="http://schemas.microsoft.com/office/powerpoint/2012/main">
        <p15:guide id="2" pos="217">
          <p15:clr>
            <a:srgbClr val="FBAE40"/>
          </p15:clr>
        </p15:guide>
        <p15:guide id="3" orient="horz" pos="4065">
          <p15:clr>
            <a:srgbClr val="FBAE40"/>
          </p15:clr>
        </p15:guide>
        <p15:guide id="5" pos="6023">
          <p15:clr>
            <a:srgbClr val="FBAE40"/>
          </p15:clr>
        </p15:guide>
        <p15:guide id="9" orient="horz"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5645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629966"/>
      </p:ext>
    </p:extLst>
  </p:cSld>
  <p:clrMap bg1="lt1" tx1="dk1" bg2="lt2" tx2="dk2" accent1="accent1" accent2="accent2" accent3="accent3" accent4="accent4" accent5="accent5" accent6="accent6" hlink="hlink" folHlink="folHlink"/>
  <p:sldLayoutIdLst>
    <p:sldLayoutId id="2147483838" r:id="rId1"/>
    <p:sldLayoutId id="2147483828" r:id="rId2"/>
    <p:sldLayoutId id="2147483829"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1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5D66-2385-A240-6BD4-0DA272890138}"/>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FF7F86EF-54AB-E51D-E8D5-FAC443C23EB9}"/>
              </a:ext>
            </a:extLst>
          </p:cNvPr>
          <p:cNvSpPr>
            <a:spLocks noGrp="1"/>
          </p:cNvSpPr>
          <p:nvPr>
            <p:ph type="title" idx="4294967295"/>
          </p:nvPr>
        </p:nvSpPr>
        <p:spPr>
          <a:xfrm>
            <a:off x="1" y="3213100"/>
            <a:ext cx="9906000" cy="431800"/>
          </a:xfrm>
          <a:prstGeom prst="rect">
            <a:avLst/>
          </a:prstGeom>
        </p:spPr>
        <p:txBody>
          <a:bodyPr anchor="ctr"/>
          <a:lstStyle/>
          <a:p>
            <a:pPr algn="ctr"/>
            <a:r>
              <a:rPr lang="ja-JP" altLang="en-US"/>
              <a:t>文部科学省</a:t>
            </a:r>
            <a:br>
              <a:rPr lang="en-US" altLang="ja-JP"/>
            </a:br>
            <a:r>
              <a:rPr lang="ja-JP" altLang="en-US"/>
              <a:t>教育データ利活用</a:t>
            </a:r>
            <a:br>
              <a:rPr lang="en-US" altLang="ja-JP"/>
            </a:br>
            <a:r>
              <a:rPr lang="ja-JP" altLang="en-US"/>
              <a:t>ワークシート</a:t>
            </a:r>
          </a:p>
        </p:txBody>
      </p:sp>
    </p:spTree>
    <p:extLst>
      <p:ext uri="{BB962C8B-B14F-4D97-AF65-F5344CB8AC3E}">
        <p14:creationId xmlns:p14="http://schemas.microsoft.com/office/powerpoint/2010/main" val="381833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797141"/>
          </a:xfrm>
        </p:spPr>
        <p:txBody>
          <a:bodyPr/>
          <a:lstStyle/>
          <a:p>
            <a:pPr marL="0" indent="0">
              <a:buNone/>
            </a:pPr>
            <a:r>
              <a:rPr lang="en-US" altLang="ja-JP" b="1"/>
              <a:t>① - 7</a:t>
            </a:r>
            <a:r>
              <a:rPr lang="ja-JP" altLang="en-US" b="1"/>
              <a:t>　データ分析の目的　～　測定指標　～　データ分析テーマ　の流れ確認</a:t>
            </a:r>
            <a:endParaRPr lang="en-US" altLang="ja-JP" b="1"/>
          </a:p>
          <a:p>
            <a:r>
              <a:rPr lang="ja-JP" altLang="en-US"/>
              <a:t>ここまでの検討を踏まえ、</a:t>
            </a:r>
            <a:r>
              <a:rPr lang="en-US" altLang="ja-JP"/>
              <a:t>”</a:t>
            </a:r>
            <a:r>
              <a:rPr lang="ja-JP" altLang="en-US"/>
              <a:t>データ分析の目的</a:t>
            </a:r>
            <a:r>
              <a:rPr lang="en-US" altLang="ja-JP">
                <a:solidFill>
                  <a:srgbClr val="000000"/>
                </a:solidFill>
              </a:rPr>
              <a:t>”</a:t>
            </a:r>
            <a:r>
              <a:rPr lang="ja-JP" altLang="en-US">
                <a:solidFill>
                  <a:srgbClr val="000000"/>
                </a:solidFill>
              </a:rPr>
              <a:t>と</a:t>
            </a:r>
            <a:r>
              <a:rPr lang="en-US" altLang="ja-JP">
                <a:solidFill>
                  <a:srgbClr val="000000"/>
                </a:solidFill>
              </a:rPr>
              <a:t>”</a:t>
            </a:r>
            <a:r>
              <a:rPr lang="ja-JP" altLang="en-US">
                <a:solidFill>
                  <a:srgbClr val="000000"/>
                </a:solidFill>
              </a:rPr>
              <a:t>測定</a:t>
            </a:r>
            <a:r>
              <a:rPr lang="ja-JP" altLang="en-US"/>
              <a:t>指標</a:t>
            </a:r>
            <a:r>
              <a:rPr lang="en-US" altLang="ja-JP"/>
              <a:t>”</a:t>
            </a:r>
            <a:r>
              <a:rPr lang="ja-JP" altLang="en-US"/>
              <a:t>が確定しました。以下の“データ分析のテーマ”に</a:t>
            </a:r>
            <a:br>
              <a:rPr lang="en-US" altLang="ja-JP"/>
            </a:br>
            <a:r>
              <a:rPr lang="ja-JP" altLang="en-US"/>
              <a:t>ついて、確定した</a:t>
            </a:r>
            <a:r>
              <a:rPr lang="en-US" altLang="ja-JP"/>
              <a:t>【</a:t>
            </a:r>
            <a:r>
              <a:rPr lang="ja-JP" altLang="en-US"/>
              <a:t>データ分析の目的</a:t>
            </a:r>
            <a:r>
              <a:rPr lang="en-US" altLang="ja-JP"/>
              <a:t>】</a:t>
            </a:r>
            <a:r>
              <a:rPr lang="ja-JP" altLang="en-US"/>
              <a:t>と</a:t>
            </a:r>
            <a:r>
              <a:rPr lang="en-US" altLang="ja-JP"/>
              <a:t>【</a:t>
            </a:r>
            <a:r>
              <a:rPr lang="ja-JP" altLang="en-US"/>
              <a:t>測定指標</a:t>
            </a:r>
            <a:r>
              <a:rPr lang="en-US" altLang="ja-JP"/>
              <a:t>】</a:t>
            </a:r>
            <a:r>
              <a:rPr lang="ja-JP" altLang="en-US"/>
              <a:t>に置き換えていただき、違和感がないか確認下さい。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514056" cy="230832"/>
          </a:xfrm>
        </p:spPr>
        <p:txBody>
          <a:bodyPr/>
          <a:lstStyle/>
          <a:p>
            <a:r>
              <a:rPr kumimoji="1" lang="ja-JP" altLang="en-US"/>
              <a:t>データ分析のステップ①　データ分析の目的設定</a:t>
            </a:r>
          </a:p>
        </p:txBody>
      </p:sp>
      <p:sp>
        <p:nvSpPr>
          <p:cNvPr id="5" name="正方形/長方形 4">
            <a:extLst>
              <a:ext uri="{FF2B5EF4-FFF2-40B4-BE49-F238E27FC236}">
                <a16:creationId xmlns:a16="http://schemas.microsoft.com/office/drawing/2014/main" id="{C7AFF455-FD9A-B28E-1BB3-2318F8F8AF01}"/>
              </a:ext>
            </a:extLst>
          </p:cNvPr>
          <p:cNvSpPr/>
          <p:nvPr/>
        </p:nvSpPr>
        <p:spPr>
          <a:xfrm>
            <a:off x="1714500" y="1641658"/>
            <a:ext cx="7857321" cy="79714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a:solidFill>
                  <a:schemeClr val="bg1">
                    <a:lumMod val="75000"/>
                  </a:schemeClr>
                </a:solidFill>
              </a:rPr>
              <a:t>① </a:t>
            </a:r>
            <a:r>
              <a:rPr lang="en-US" altLang="ja-JP" sz="1100">
                <a:solidFill>
                  <a:schemeClr val="bg1">
                    <a:lumMod val="75000"/>
                  </a:schemeClr>
                </a:solidFill>
              </a:rPr>
              <a:t>- 4</a:t>
            </a:r>
            <a:r>
              <a:rPr lang="ja-JP" altLang="en-US" sz="1100">
                <a:solidFill>
                  <a:schemeClr val="bg1">
                    <a:lumMod val="75000"/>
                  </a:schemeClr>
                </a:solidFill>
              </a:rPr>
              <a:t>で設定した</a:t>
            </a:r>
            <a:r>
              <a:rPr lang="en-US" altLang="ja-JP" sz="1100">
                <a:solidFill>
                  <a:schemeClr val="bg1">
                    <a:lumMod val="75000"/>
                  </a:schemeClr>
                </a:solidFill>
              </a:rPr>
              <a:t>【</a:t>
            </a:r>
            <a:r>
              <a:rPr lang="ja-JP" altLang="en-US" sz="1100">
                <a:solidFill>
                  <a:schemeClr val="bg1">
                    <a:lumMod val="75000"/>
                  </a:schemeClr>
                </a:solidFill>
              </a:rPr>
              <a:t>データ分析の目的</a:t>
            </a:r>
            <a:r>
              <a:rPr lang="en-US" altLang="ja-JP" sz="1100">
                <a:solidFill>
                  <a:schemeClr val="bg1">
                    <a:lumMod val="75000"/>
                  </a:schemeClr>
                </a:solidFill>
              </a:rPr>
              <a:t>】</a:t>
            </a:r>
            <a:r>
              <a:rPr lang="ja-JP" altLang="en-US" sz="1100">
                <a:solidFill>
                  <a:schemeClr val="bg1">
                    <a:lumMod val="75000"/>
                  </a:schemeClr>
                </a:solidFill>
              </a:rPr>
              <a:t>を転記ください</a:t>
            </a:r>
            <a:endParaRPr kumimoji="1" lang="en-US" altLang="ja-JP" sz="1100">
              <a:solidFill>
                <a:schemeClr val="bg1">
                  <a:lumMod val="75000"/>
                </a:schemeClr>
              </a:solidFill>
            </a:endParaRPr>
          </a:p>
        </p:txBody>
      </p:sp>
      <p:sp>
        <p:nvSpPr>
          <p:cNvPr id="6" name="正方形/長方形 5">
            <a:extLst>
              <a:ext uri="{FF2B5EF4-FFF2-40B4-BE49-F238E27FC236}">
                <a16:creationId xmlns:a16="http://schemas.microsoft.com/office/drawing/2014/main" id="{7813FB87-5E3E-65BF-3D90-FFAD25F8FD29}"/>
              </a:ext>
            </a:extLst>
          </p:cNvPr>
          <p:cNvSpPr/>
          <p:nvPr/>
        </p:nvSpPr>
        <p:spPr>
          <a:xfrm>
            <a:off x="1714500" y="2632793"/>
            <a:ext cx="7857321" cy="79714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bg1">
                    <a:lumMod val="75000"/>
                  </a:schemeClr>
                </a:solidFill>
              </a:rPr>
              <a:t>①</a:t>
            </a:r>
            <a:r>
              <a:rPr lang="en-US" altLang="ja-JP" sz="1100">
                <a:solidFill>
                  <a:schemeClr val="bg1">
                    <a:lumMod val="75000"/>
                  </a:schemeClr>
                </a:solidFill>
              </a:rPr>
              <a:t> - 6</a:t>
            </a:r>
            <a:r>
              <a:rPr lang="ja-JP" altLang="en-US" sz="1100">
                <a:solidFill>
                  <a:schemeClr val="bg1">
                    <a:lumMod val="75000"/>
                  </a:schemeClr>
                </a:solidFill>
              </a:rPr>
              <a:t>で設定した最も優先順位の高い</a:t>
            </a:r>
            <a:r>
              <a:rPr lang="en-US" altLang="ja-JP" sz="1100">
                <a:solidFill>
                  <a:schemeClr val="bg1">
                    <a:lumMod val="75000"/>
                  </a:schemeClr>
                </a:solidFill>
              </a:rPr>
              <a:t>【</a:t>
            </a:r>
            <a:r>
              <a:rPr lang="ja-JP" altLang="en-US" sz="1100">
                <a:solidFill>
                  <a:schemeClr val="bg1">
                    <a:lumMod val="75000"/>
                  </a:schemeClr>
                </a:solidFill>
              </a:rPr>
              <a:t>測定指標</a:t>
            </a:r>
            <a:r>
              <a:rPr lang="en-US" altLang="ja-JP" sz="1100">
                <a:solidFill>
                  <a:schemeClr val="bg1">
                    <a:lumMod val="75000"/>
                  </a:schemeClr>
                </a:solidFill>
              </a:rPr>
              <a:t>】</a:t>
            </a:r>
            <a:r>
              <a:rPr lang="ja-JP" altLang="en-US" sz="1100">
                <a:solidFill>
                  <a:schemeClr val="bg1">
                    <a:lumMod val="75000"/>
                  </a:schemeClr>
                </a:solidFill>
              </a:rPr>
              <a:t>を転記ください</a:t>
            </a:r>
            <a:endParaRPr kumimoji="1" lang="en-US" altLang="ja-JP" sz="1100">
              <a:solidFill>
                <a:schemeClr val="bg1">
                  <a:lumMod val="75000"/>
                </a:schemeClr>
              </a:solidFill>
            </a:endParaRPr>
          </a:p>
        </p:txBody>
      </p:sp>
      <p:sp>
        <p:nvSpPr>
          <p:cNvPr id="7" name="正方形/長方形 6">
            <a:extLst>
              <a:ext uri="{FF2B5EF4-FFF2-40B4-BE49-F238E27FC236}">
                <a16:creationId xmlns:a16="http://schemas.microsoft.com/office/drawing/2014/main" id="{9530A8C1-6AED-80E8-9577-32AA34D0B43E}"/>
              </a:ext>
            </a:extLst>
          </p:cNvPr>
          <p:cNvSpPr/>
          <p:nvPr/>
        </p:nvSpPr>
        <p:spPr>
          <a:xfrm>
            <a:off x="354797" y="1641658"/>
            <a:ext cx="1016804" cy="79714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chemeClr val="tx1"/>
                </a:solidFill>
              </a:rPr>
              <a:t>データ分析の目的</a:t>
            </a:r>
            <a:endParaRPr kumimoji="1" lang="en-US" altLang="ja-JP" sz="1100" b="1">
              <a:solidFill>
                <a:schemeClr val="tx1"/>
              </a:solidFill>
            </a:endParaRPr>
          </a:p>
        </p:txBody>
      </p:sp>
      <p:sp>
        <p:nvSpPr>
          <p:cNvPr id="10" name="正方形/長方形 9">
            <a:extLst>
              <a:ext uri="{FF2B5EF4-FFF2-40B4-BE49-F238E27FC236}">
                <a16:creationId xmlns:a16="http://schemas.microsoft.com/office/drawing/2014/main" id="{441494CF-CF56-3946-944B-230768D9DB24}"/>
              </a:ext>
            </a:extLst>
          </p:cNvPr>
          <p:cNvSpPr/>
          <p:nvPr/>
        </p:nvSpPr>
        <p:spPr>
          <a:xfrm>
            <a:off x="354797" y="2632792"/>
            <a:ext cx="1016804" cy="79714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測定指標</a:t>
            </a:r>
            <a:endParaRPr kumimoji="1" lang="en-US" altLang="ja-JP" sz="1100" b="1">
              <a:solidFill>
                <a:schemeClr val="tx1"/>
              </a:solidFill>
            </a:endParaRPr>
          </a:p>
        </p:txBody>
      </p:sp>
      <p:sp>
        <p:nvSpPr>
          <p:cNvPr id="8" name="テキスト ボックス 7">
            <a:extLst>
              <a:ext uri="{FF2B5EF4-FFF2-40B4-BE49-F238E27FC236}">
                <a16:creationId xmlns:a16="http://schemas.microsoft.com/office/drawing/2014/main" id="{5D3F7F69-76B4-B28D-09E9-B3B9FB7505AF}"/>
              </a:ext>
            </a:extLst>
          </p:cNvPr>
          <p:cNvSpPr txBox="1"/>
          <p:nvPr/>
        </p:nvSpPr>
        <p:spPr>
          <a:xfrm>
            <a:off x="5674360" y="6492206"/>
            <a:ext cx="3880602" cy="338554"/>
          </a:xfrm>
          <a:prstGeom prst="rect">
            <a:avLst/>
          </a:prstGeom>
          <a:noFill/>
        </p:spPr>
        <p:txBody>
          <a:bodyPr wrap="square" rtlCol="0">
            <a:spAutoFit/>
          </a:bodyPr>
          <a:lstStyle/>
          <a:p>
            <a:r>
              <a:rPr lang="ja-JP" altLang="en-US" sz="800">
                <a:hlinkClick r:id="rId2" action="ppaction://hlinksldjump"/>
              </a:rPr>
              <a:t>関連資料リンク①　▶　</a:t>
            </a:r>
            <a:r>
              <a:rPr kumimoji="1" lang="ja-JP" altLang="en-US" sz="800">
                <a:hlinkClick r:id="rId2" action="ppaction://hlinksldjump"/>
              </a:rPr>
              <a:t>目的設定における</a:t>
            </a:r>
            <a:r>
              <a:rPr lang="ja-JP" altLang="en-US" sz="800">
                <a:hlinkClick r:id="rId2" action="ppaction://hlinksldjump"/>
              </a:rPr>
              <a:t>教育振興基本計画等との接続性</a:t>
            </a:r>
            <a:endParaRPr kumimoji="1" lang="en-US" altLang="ja-JP" sz="800"/>
          </a:p>
          <a:p>
            <a:r>
              <a:rPr lang="ja-JP" altLang="en-US" sz="800">
                <a:hlinkClick r:id="rId3" action="ppaction://hlinksldjump"/>
              </a:rPr>
              <a:t>関連資料リンク②　▶　データ分析の目的・測定指標設定時に意識するべき観点</a:t>
            </a:r>
            <a:endParaRPr kumimoji="1" lang="ja-JP" altLang="en-US" sz="800"/>
          </a:p>
        </p:txBody>
      </p:sp>
      <p:sp>
        <p:nvSpPr>
          <p:cNvPr id="9" name="正方形/長方形 8">
            <a:extLst>
              <a:ext uri="{FF2B5EF4-FFF2-40B4-BE49-F238E27FC236}">
                <a16:creationId xmlns:a16="http://schemas.microsoft.com/office/drawing/2014/main" id="{7ACB2E4A-0E59-62D4-8F3E-D068267B258E}"/>
              </a:ext>
            </a:extLst>
          </p:cNvPr>
          <p:cNvSpPr/>
          <p:nvPr/>
        </p:nvSpPr>
        <p:spPr>
          <a:xfrm>
            <a:off x="1714500" y="3623930"/>
            <a:ext cx="7857321" cy="79714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100">
                <a:solidFill>
                  <a:schemeClr val="bg1">
                    <a:lumMod val="75000"/>
                  </a:schemeClr>
                </a:solidFill>
              </a:rPr>
              <a:t>【</a:t>
            </a:r>
            <a:r>
              <a:rPr lang="ja-JP" altLang="en-US" sz="1100">
                <a:solidFill>
                  <a:schemeClr val="bg1">
                    <a:lumMod val="75000"/>
                  </a:schemeClr>
                </a:solidFill>
              </a:rPr>
              <a:t>データ分析の目的</a:t>
            </a:r>
            <a:r>
              <a:rPr lang="en-US" altLang="ja-JP" sz="1100">
                <a:solidFill>
                  <a:schemeClr val="bg1">
                    <a:lumMod val="75000"/>
                  </a:schemeClr>
                </a:solidFill>
              </a:rPr>
              <a:t>】</a:t>
            </a:r>
            <a:r>
              <a:rPr lang="ja-JP" altLang="en-US" sz="1100">
                <a:solidFill>
                  <a:srgbClr val="000000"/>
                </a:solidFill>
              </a:rPr>
              <a:t>という目的達成のため、その達成状況を測る</a:t>
            </a:r>
            <a:r>
              <a:rPr lang="en-US" altLang="ja-JP" sz="1100">
                <a:solidFill>
                  <a:schemeClr val="bg1">
                    <a:lumMod val="75000"/>
                  </a:schemeClr>
                </a:solidFill>
              </a:rPr>
              <a:t>【</a:t>
            </a:r>
            <a:r>
              <a:rPr lang="ja-JP" altLang="en-US" sz="1100">
                <a:solidFill>
                  <a:schemeClr val="bg1">
                    <a:lumMod val="75000"/>
                  </a:schemeClr>
                </a:solidFill>
              </a:rPr>
              <a:t>測定指標</a:t>
            </a:r>
            <a:r>
              <a:rPr lang="en-US" altLang="ja-JP" sz="1100">
                <a:solidFill>
                  <a:schemeClr val="bg1">
                    <a:lumMod val="75000"/>
                  </a:schemeClr>
                </a:solidFill>
              </a:rPr>
              <a:t>】</a:t>
            </a:r>
            <a:r>
              <a:rPr lang="ja-JP" altLang="en-US" sz="1100">
                <a:solidFill>
                  <a:srgbClr val="000000"/>
                </a:solidFill>
              </a:rPr>
              <a:t>と関連のある要因をデータ分析から</a:t>
            </a:r>
            <a:br>
              <a:rPr lang="en-US" altLang="ja-JP" sz="1100">
                <a:solidFill>
                  <a:srgbClr val="000000"/>
                </a:solidFill>
              </a:rPr>
            </a:br>
            <a:r>
              <a:rPr lang="ja-JP" altLang="en-US" sz="1100">
                <a:solidFill>
                  <a:srgbClr val="000000"/>
                </a:solidFill>
              </a:rPr>
              <a:t>明らかにしたい</a:t>
            </a:r>
            <a:endParaRPr lang="en-US" altLang="ja-JP" sz="1100">
              <a:solidFill>
                <a:srgbClr val="000000"/>
              </a:solidFill>
            </a:endParaRPr>
          </a:p>
        </p:txBody>
      </p:sp>
      <p:sp>
        <p:nvSpPr>
          <p:cNvPr id="12" name="正方形/長方形 11">
            <a:extLst>
              <a:ext uri="{FF2B5EF4-FFF2-40B4-BE49-F238E27FC236}">
                <a16:creationId xmlns:a16="http://schemas.microsoft.com/office/drawing/2014/main" id="{52CE04B2-3847-6A76-4D2A-8EFDE54ACCC1}"/>
              </a:ext>
            </a:extLst>
          </p:cNvPr>
          <p:cNvSpPr/>
          <p:nvPr/>
        </p:nvSpPr>
        <p:spPr>
          <a:xfrm>
            <a:off x="354797" y="3623929"/>
            <a:ext cx="1016804" cy="7971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chemeClr val="tx1"/>
                </a:solidFill>
              </a:rPr>
              <a:t>データ分析のテーマ</a:t>
            </a:r>
            <a:endParaRPr kumimoji="1" lang="en-US" altLang="ja-JP" sz="1100" b="1">
              <a:solidFill>
                <a:schemeClr val="tx1"/>
              </a:solidFill>
            </a:endParaRPr>
          </a:p>
        </p:txBody>
      </p:sp>
    </p:spTree>
    <p:extLst>
      <p:ext uri="{BB962C8B-B14F-4D97-AF65-F5344CB8AC3E}">
        <p14:creationId xmlns:p14="http://schemas.microsoft.com/office/powerpoint/2010/main" val="196953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538609"/>
          </a:xfrm>
        </p:spPr>
        <p:txBody>
          <a:bodyPr/>
          <a:lstStyle/>
          <a:p>
            <a:pPr marL="0" indent="0">
              <a:buNone/>
            </a:pPr>
            <a:r>
              <a:rPr lang="ja-JP" altLang="en-US" b="1"/>
              <a:t>② </a:t>
            </a:r>
            <a:r>
              <a:rPr lang="en-US" altLang="ja-JP" b="1"/>
              <a:t>- 1</a:t>
            </a:r>
            <a:r>
              <a:rPr lang="ja-JP" altLang="en-US" b="1"/>
              <a:t>　データ分析における仮説の洗い出し</a:t>
            </a:r>
            <a:endParaRPr lang="en-US" altLang="ja-JP" b="1"/>
          </a:p>
          <a:p>
            <a:r>
              <a:rPr lang="ja-JP" altLang="en-US"/>
              <a:t>測定</a:t>
            </a:r>
            <a:r>
              <a:rPr lang="ja-JP" altLang="en-US">
                <a:solidFill>
                  <a:srgbClr val="000000"/>
                </a:solidFill>
              </a:rPr>
              <a:t>指標と関連がある</a:t>
            </a:r>
            <a:r>
              <a:rPr lang="ja-JP" altLang="en-US"/>
              <a:t>と考えられるデータ分析の仮説を記載してください。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5129609" cy="230832"/>
          </a:xfrm>
        </p:spPr>
        <p:txBody>
          <a:bodyPr/>
          <a:lstStyle/>
          <a:p>
            <a:r>
              <a:rPr kumimoji="1" lang="ja-JP" altLang="en-US"/>
              <a:t>データ分析のステップ</a:t>
            </a:r>
            <a:r>
              <a:rPr lang="ja-JP" altLang="en-US"/>
              <a:t>②</a:t>
            </a:r>
            <a:r>
              <a:rPr kumimoji="1" lang="ja-JP" altLang="en-US"/>
              <a:t>　データ分析における仮説検討</a:t>
            </a:r>
          </a:p>
        </p:txBody>
      </p:sp>
      <p:sp>
        <p:nvSpPr>
          <p:cNvPr id="14" name="正方形/長方形 13">
            <a:extLst>
              <a:ext uri="{FF2B5EF4-FFF2-40B4-BE49-F238E27FC236}">
                <a16:creationId xmlns:a16="http://schemas.microsoft.com/office/drawing/2014/main" id="{8C335E36-E5FD-3BF7-BAB1-CD2752E998F6}"/>
              </a:ext>
            </a:extLst>
          </p:cNvPr>
          <p:cNvSpPr/>
          <p:nvPr/>
        </p:nvSpPr>
        <p:spPr>
          <a:xfrm>
            <a:off x="354796" y="1641657"/>
            <a:ext cx="9217025" cy="1787343"/>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r>
              <a:rPr kumimoji="1" lang="ja-JP" altLang="en-US" sz="1100">
                <a:solidFill>
                  <a:schemeClr val="bg1">
                    <a:lumMod val="75000"/>
                  </a:schemeClr>
                </a:solidFill>
              </a:rPr>
              <a:t>・仮説①　</a:t>
            </a:r>
            <a:r>
              <a:rPr kumimoji="1" lang="en-US" altLang="ja-JP" sz="1100">
                <a:solidFill>
                  <a:schemeClr val="bg1">
                    <a:lumMod val="75000"/>
                  </a:schemeClr>
                </a:solidFill>
              </a:rPr>
              <a:t>ICT</a:t>
            </a:r>
            <a:r>
              <a:rPr kumimoji="1" lang="ja-JP" altLang="en-US" sz="1100">
                <a:solidFill>
                  <a:schemeClr val="bg1">
                    <a:lumMod val="75000"/>
                  </a:schemeClr>
                </a:solidFill>
              </a:rPr>
              <a:t>研修の実施回数が多い学校ほど、</a:t>
            </a:r>
            <a:r>
              <a:rPr kumimoji="1" lang="en-US" altLang="ja-JP" sz="1100">
                <a:solidFill>
                  <a:schemeClr val="bg1">
                    <a:lumMod val="75000"/>
                  </a:schemeClr>
                </a:solidFill>
              </a:rPr>
              <a:t>ICT</a:t>
            </a:r>
            <a:r>
              <a:rPr kumimoji="1"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a:p>
            <a:r>
              <a:rPr kumimoji="1" lang="ja-JP" altLang="en-US" sz="1100">
                <a:solidFill>
                  <a:schemeClr val="bg1">
                    <a:lumMod val="75000"/>
                  </a:schemeClr>
                </a:solidFill>
              </a:rPr>
              <a:t>・仮説②　信頼関係が高い学校ほど、</a:t>
            </a:r>
            <a:r>
              <a:rPr kumimoji="1" lang="en-US" altLang="ja-JP" sz="1100">
                <a:solidFill>
                  <a:schemeClr val="bg1">
                    <a:lumMod val="75000"/>
                  </a:schemeClr>
                </a:solidFill>
              </a:rPr>
              <a:t>ICT</a:t>
            </a:r>
            <a:r>
              <a:rPr kumimoji="1"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a:p>
            <a:r>
              <a:rPr kumimoji="1" lang="ja-JP" altLang="en-US" sz="1100">
                <a:solidFill>
                  <a:schemeClr val="bg1">
                    <a:lumMod val="75000"/>
                  </a:schemeClr>
                </a:solidFill>
              </a:rPr>
              <a:t>・仮説③　教員の平均年齢は、</a:t>
            </a:r>
            <a:r>
              <a:rPr kumimoji="1" lang="en-US" altLang="ja-JP" sz="1100">
                <a:solidFill>
                  <a:schemeClr val="bg1">
                    <a:lumMod val="75000"/>
                  </a:schemeClr>
                </a:solidFill>
              </a:rPr>
              <a:t>ICT</a:t>
            </a:r>
            <a:r>
              <a:rPr kumimoji="1" lang="ja-JP" altLang="en-US" sz="1100">
                <a:solidFill>
                  <a:schemeClr val="bg1">
                    <a:lumMod val="75000"/>
                  </a:schemeClr>
                </a:solidFill>
              </a:rPr>
              <a:t>活用には関係ないだろう</a:t>
            </a:r>
            <a:endParaRPr kumimoji="1" lang="en-US" altLang="ja-JP" sz="1100">
              <a:solidFill>
                <a:schemeClr val="bg1">
                  <a:lumMod val="75000"/>
                </a:schemeClr>
              </a:solidFill>
            </a:endParaRPr>
          </a:p>
          <a:p>
            <a:r>
              <a:rPr lang="ja-JP" altLang="en-US" sz="1100">
                <a:solidFill>
                  <a:schemeClr val="bg1">
                    <a:lumMod val="75000"/>
                  </a:schemeClr>
                </a:solidFill>
              </a:rPr>
              <a:t>・仮説④　インターネット回線が整備されている学校ほど、</a:t>
            </a:r>
            <a:r>
              <a:rPr lang="en-US" altLang="ja-JP" sz="1100">
                <a:solidFill>
                  <a:schemeClr val="bg1">
                    <a:lumMod val="75000"/>
                  </a:schemeClr>
                </a:solidFill>
              </a:rPr>
              <a:t>ICT</a:t>
            </a:r>
            <a:r>
              <a:rPr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p:txBody>
      </p:sp>
      <p:sp>
        <p:nvSpPr>
          <p:cNvPr id="15" name="テキスト ボックス 14">
            <a:extLst>
              <a:ext uri="{FF2B5EF4-FFF2-40B4-BE49-F238E27FC236}">
                <a16:creationId xmlns:a16="http://schemas.microsoft.com/office/drawing/2014/main" id="{1EA79478-3B33-0467-E582-234F810BB4E3}"/>
              </a:ext>
            </a:extLst>
          </p:cNvPr>
          <p:cNvSpPr txBox="1"/>
          <p:nvPr/>
        </p:nvSpPr>
        <p:spPr>
          <a:xfrm>
            <a:off x="6716110" y="6492206"/>
            <a:ext cx="2838852" cy="215444"/>
          </a:xfrm>
          <a:prstGeom prst="rect">
            <a:avLst/>
          </a:prstGeom>
          <a:noFill/>
        </p:spPr>
        <p:txBody>
          <a:bodyPr wrap="square" rtlCol="0">
            <a:spAutoFit/>
          </a:bodyPr>
          <a:lstStyle/>
          <a:p>
            <a:r>
              <a:rPr lang="ja-JP" altLang="en-US" sz="800">
                <a:hlinkClick r:id="rId2" action="ppaction://hlinksldjump"/>
              </a:rPr>
              <a:t>関連資料リンク①　▶　データ分析仮説設定時のポイント</a:t>
            </a:r>
            <a:endParaRPr kumimoji="1" lang="en-US" altLang="ja-JP" sz="800"/>
          </a:p>
        </p:txBody>
      </p:sp>
    </p:spTree>
    <p:extLst>
      <p:ext uri="{BB962C8B-B14F-4D97-AF65-F5344CB8AC3E}">
        <p14:creationId xmlns:p14="http://schemas.microsoft.com/office/powerpoint/2010/main" val="19638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1314206"/>
          </a:xfrm>
        </p:spPr>
        <p:txBody>
          <a:bodyPr/>
          <a:lstStyle/>
          <a:p>
            <a:pPr marL="0" indent="0">
              <a:buNone/>
            </a:pPr>
            <a:r>
              <a:rPr lang="ja-JP" altLang="en-US" b="1"/>
              <a:t>② </a:t>
            </a:r>
            <a:r>
              <a:rPr lang="en-US" altLang="ja-JP" b="1"/>
              <a:t>- 2</a:t>
            </a:r>
            <a:r>
              <a:rPr lang="ja-JP" altLang="en-US" b="1"/>
              <a:t>　仮説のブラッシュアップ</a:t>
            </a:r>
            <a:endParaRPr lang="en-US" altLang="ja-JP" b="1"/>
          </a:p>
          <a:p>
            <a:r>
              <a:rPr lang="ja-JP" altLang="en-US">
                <a:solidFill>
                  <a:srgbClr val="000000"/>
                </a:solidFill>
              </a:rPr>
              <a:t>仮説の検証結果を</a:t>
            </a:r>
            <a:r>
              <a:rPr lang="ja-JP" altLang="en-US"/>
              <a:t>想像したとき、教育委員会として実行可能なネクストアクションが想起できるか、②</a:t>
            </a:r>
            <a:r>
              <a:rPr lang="en-US" altLang="ja-JP"/>
              <a:t>-1</a:t>
            </a:r>
            <a:r>
              <a:rPr lang="ja-JP" altLang="en-US"/>
              <a:t>で</a:t>
            </a:r>
            <a:br>
              <a:rPr lang="en-US" altLang="ja-JP"/>
            </a:br>
            <a:r>
              <a:rPr lang="ja-JP" altLang="en-US"/>
              <a:t>挙げた仮説ごとに検討し記載してください。</a:t>
            </a:r>
            <a:br>
              <a:rPr lang="en-US" altLang="ja-JP"/>
            </a:br>
            <a:r>
              <a:rPr lang="en-US" altLang="ja-JP"/>
              <a:t>※</a:t>
            </a:r>
            <a:r>
              <a:rPr lang="ja-JP" altLang="en-US"/>
              <a:t>ネクストアクションが想起できない分析仮説については、ステップ①で設定した「データ分析の目的」の達成に向けた有効なデータ分析とはならない可能性が高いです。</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5129609" cy="230832"/>
          </a:xfrm>
        </p:spPr>
        <p:txBody>
          <a:bodyPr/>
          <a:lstStyle/>
          <a:p>
            <a:r>
              <a:rPr kumimoji="1" lang="ja-JP" altLang="en-US"/>
              <a:t>データ分析のステップ</a:t>
            </a:r>
            <a:r>
              <a:rPr lang="ja-JP" altLang="en-US"/>
              <a:t>②</a:t>
            </a:r>
            <a:r>
              <a:rPr kumimoji="1" lang="ja-JP" altLang="en-US"/>
              <a:t>　データ分析における仮説検討</a:t>
            </a:r>
          </a:p>
        </p:txBody>
      </p:sp>
      <p:sp>
        <p:nvSpPr>
          <p:cNvPr id="14" name="正方形/長方形 13">
            <a:extLst>
              <a:ext uri="{FF2B5EF4-FFF2-40B4-BE49-F238E27FC236}">
                <a16:creationId xmlns:a16="http://schemas.microsoft.com/office/drawing/2014/main" id="{8C335E36-E5FD-3BF7-BAB1-CD2752E998F6}"/>
              </a:ext>
            </a:extLst>
          </p:cNvPr>
          <p:cNvSpPr/>
          <p:nvPr/>
        </p:nvSpPr>
        <p:spPr>
          <a:xfrm>
            <a:off x="354797" y="2607986"/>
            <a:ext cx="4407703" cy="3764239"/>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記入例（前頁の内容をコピー＆ペーストしてください）</a:t>
            </a:r>
            <a:r>
              <a:rPr kumimoji="1" lang="en-US" altLang="ja-JP" sz="1100">
                <a:solidFill>
                  <a:schemeClr val="bg1">
                    <a:lumMod val="75000"/>
                  </a:schemeClr>
                </a:solidFill>
              </a:rPr>
              <a:t>】</a:t>
            </a:r>
          </a:p>
          <a:p>
            <a:r>
              <a:rPr kumimoji="1" lang="ja-JP" altLang="en-US" sz="1100">
                <a:solidFill>
                  <a:schemeClr val="bg1">
                    <a:lumMod val="75000"/>
                  </a:schemeClr>
                </a:solidFill>
              </a:rPr>
              <a:t>・仮説①　</a:t>
            </a:r>
            <a:r>
              <a:rPr kumimoji="1" lang="en-US" altLang="ja-JP" sz="1100">
                <a:solidFill>
                  <a:schemeClr val="bg1">
                    <a:lumMod val="75000"/>
                  </a:schemeClr>
                </a:solidFill>
              </a:rPr>
              <a:t>ICT</a:t>
            </a:r>
            <a:r>
              <a:rPr kumimoji="1" lang="ja-JP" altLang="en-US" sz="1100">
                <a:solidFill>
                  <a:schemeClr val="bg1">
                    <a:lumMod val="75000"/>
                  </a:schemeClr>
                </a:solidFill>
              </a:rPr>
              <a:t>研修の実施回数が多い学校ほど、</a:t>
            </a:r>
            <a:r>
              <a:rPr kumimoji="1" lang="en-US" altLang="ja-JP" sz="1100">
                <a:solidFill>
                  <a:schemeClr val="bg1">
                    <a:lumMod val="75000"/>
                  </a:schemeClr>
                </a:solidFill>
              </a:rPr>
              <a:t>ICT</a:t>
            </a:r>
            <a:r>
              <a:rPr kumimoji="1"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a:p>
            <a:r>
              <a:rPr kumimoji="1" lang="ja-JP" altLang="en-US" sz="1100">
                <a:solidFill>
                  <a:schemeClr val="bg1">
                    <a:lumMod val="75000"/>
                  </a:schemeClr>
                </a:solidFill>
              </a:rPr>
              <a:t>・仮説②　信頼関係が高い学校ほど、</a:t>
            </a:r>
            <a:r>
              <a:rPr kumimoji="1" lang="en-US" altLang="ja-JP" sz="1100">
                <a:solidFill>
                  <a:schemeClr val="bg1">
                    <a:lumMod val="75000"/>
                  </a:schemeClr>
                </a:solidFill>
              </a:rPr>
              <a:t>ICT</a:t>
            </a:r>
            <a:r>
              <a:rPr kumimoji="1"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a:p>
            <a:r>
              <a:rPr kumimoji="1" lang="ja-JP" altLang="en-US" sz="1100">
                <a:solidFill>
                  <a:schemeClr val="bg1">
                    <a:lumMod val="75000"/>
                  </a:schemeClr>
                </a:solidFill>
              </a:rPr>
              <a:t>・仮説③　教員の平均年齢は、</a:t>
            </a:r>
            <a:r>
              <a:rPr kumimoji="1" lang="en-US" altLang="ja-JP" sz="1100">
                <a:solidFill>
                  <a:schemeClr val="bg1">
                    <a:lumMod val="75000"/>
                  </a:schemeClr>
                </a:solidFill>
              </a:rPr>
              <a:t>ICT</a:t>
            </a:r>
            <a:r>
              <a:rPr kumimoji="1" lang="ja-JP" altLang="en-US" sz="1100">
                <a:solidFill>
                  <a:schemeClr val="bg1">
                    <a:lumMod val="75000"/>
                  </a:schemeClr>
                </a:solidFill>
              </a:rPr>
              <a:t>活用には関係ないだろう</a:t>
            </a:r>
            <a:endParaRPr kumimoji="1" lang="en-US" altLang="ja-JP" sz="1100">
              <a:solidFill>
                <a:schemeClr val="bg1">
                  <a:lumMod val="75000"/>
                </a:schemeClr>
              </a:solidFill>
            </a:endParaRPr>
          </a:p>
          <a:p>
            <a:r>
              <a:rPr lang="ja-JP" altLang="en-US" sz="1100">
                <a:solidFill>
                  <a:schemeClr val="bg1">
                    <a:lumMod val="75000"/>
                  </a:schemeClr>
                </a:solidFill>
              </a:rPr>
              <a:t>・仮説④　インターネット回線が整備されている学校ほど、</a:t>
            </a:r>
            <a:r>
              <a:rPr lang="en-US" altLang="ja-JP" sz="1100">
                <a:solidFill>
                  <a:schemeClr val="bg1">
                    <a:lumMod val="75000"/>
                  </a:schemeClr>
                </a:solidFill>
              </a:rPr>
              <a:t>ICT</a:t>
            </a:r>
            <a:r>
              <a:rPr lang="ja-JP" altLang="en-US" sz="1100">
                <a:solidFill>
                  <a:schemeClr val="bg1">
                    <a:lumMod val="75000"/>
                  </a:schemeClr>
                </a:solidFill>
              </a:rPr>
              <a:t>活用が進んでいるのではない</a:t>
            </a:r>
            <a:endParaRPr kumimoji="1" lang="en-US" altLang="ja-JP" sz="1100">
              <a:solidFill>
                <a:schemeClr val="bg1">
                  <a:lumMod val="75000"/>
                </a:schemeClr>
              </a:solidFill>
            </a:endParaRPr>
          </a:p>
        </p:txBody>
      </p:sp>
      <p:sp>
        <p:nvSpPr>
          <p:cNvPr id="5" name="正方形/長方形 4">
            <a:extLst>
              <a:ext uri="{FF2B5EF4-FFF2-40B4-BE49-F238E27FC236}">
                <a16:creationId xmlns:a16="http://schemas.microsoft.com/office/drawing/2014/main" id="{05C452DC-9D89-3134-27FB-DA3824B1BD86}"/>
              </a:ext>
            </a:extLst>
          </p:cNvPr>
          <p:cNvSpPr/>
          <p:nvPr/>
        </p:nvSpPr>
        <p:spPr>
          <a:xfrm>
            <a:off x="344488" y="2158722"/>
            <a:ext cx="4418012"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a:t>②</a:t>
            </a:r>
            <a:r>
              <a:rPr lang="en-US" altLang="ja-JP" sz="1100"/>
              <a:t>-1</a:t>
            </a:r>
            <a:r>
              <a:rPr lang="ja-JP" altLang="en-US" sz="1100"/>
              <a:t>で整理したデータ分析仮説</a:t>
            </a:r>
            <a:endParaRPr kumimoji="1" lang="ja-JP" altLang="en-US" sz="1100"/>
          </a:p>
        </p:txBody>
      </p:sp>
      <p:sp>
        <p:nvSpPr>
          <p:cNvPr id="6" name="二等辺三角形 5">
            <a:extLst>
              <a:ext uri="{FF2B5EF4-FFF2-40B4-BE49-F238E27FC236}">
                <a16:creationId xmlns:a16="http://schemas.microsoft.com/office/drawing/2014/main" id="{AC91336E-2CAE-1C4E-4D10-E349CCB1BD23}"/>
              </a:ext>
            </a:extLst>
          </p:cNvPr>
          <p:cNvSpPr/>
          <p:nvPr/>
        </p:nvSpPr>
        <p:spPr>
          <a:xfrm rot="5400000">
            <a:off x="3078052" y="4370282"/>
            <a:ext cx="3764246" cy="239654"/>
          </a:xfrm>
          <a:prstGeom prst="triangl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7" name="正方形/長方形 6">
            <a:extLst>
              <a:ext uri="{FF2B5EF4-FFF2-40B4-BE49-F238E27FC236}">
                <a16:creationId xmlns:a16="http://schemas.microsoft.com/office/drawing/2014/main" id="{1BC27ADA-8467-36BD-5FAD-3FC20C416DF8}"/>
              </a:ext>
            </a:extLst>
          </p:cNvPr>
          <p:cNvSpPr/>
          <p:nvPr/>
        </p:nvSpPr>
        <p:spPr>
          <a:xfrm>
            <a:off x="5153811" y="2607986"/>
            <a:ext cx="4407703" cy="3764239"/>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r>
              <a:rPr kumimoji="1" lang="ja-JP" altLang="en-US" sz="1100">
                <a:solidFill>
                  <a:schemeClr val="bg1">
                    <a:lumMod val="75000"/>
                  </a:schemeClr>
                </a:solidFill>
              </a:rPr>
              <a:t>・仮説①が分かった場合のネクストアクション：</a:t>
            </a:r>
            <a:endParaRPr kumimoji="1" lang="en-US" altLang="ja-JP" sz="1100">
              <a:solidFill>
                <a:schemeClr val="bg1">
                  <a:lumMod val="75000"/>
                </a:schemeClr>
              </a:solidFill>
            </a:endParaRPr>
          </a:p>
          <a:p>
            <a:r>
              <a:rPr lang="ja-JP" altLang="en-US" sz="1100">
                <a:solidFill>
                  <a:schemeClr val="bg1">
                    <a:lumMod val="75000"/>
                  </a:schemeClr>
                </a:solidFill>
              </a:rPr>
              <a:t>　</a:t>
            </a:r>
            <a:r>
              <a:rPr kumimoji="1" lang="en-US" altLang="ja-JP" sz="1100">
                <a:solidFill>
                  <a:schemeClr val="bg1">
                    <a:lumMod val="75000"/>
                  </a:schemeClr>
                </a:solidFill>
              </a:rPr>
              <a:t>ICT</a:t>
            </a:r>
            <a:r>
              <a:rPr kumimoji="1" lang="ja-JP" altLang="en-US" sz="1100">
                <a:solidFill>
                  <a:schemeClr val="bg1">
                    <a:lumMod val="75000"/>
                  </a:schemeClr>
                </a:solidFill>
              </a:rPr>
              <a:t>研修実施計画の見直しを図り、実施回数の均等化を図る</a:t>
            </a:r>
            <a:endParaRPr kumimoji="1" lang="en-US" altLang="ja-JP" sz="1100">
              <a:solidFill>
                <a:schemeClr val="bg1">
                  <a:lumMod val="75000"/>
                </a:schemeClr>
              </a:solidFill>
            </a:endParaRPr>
          </a:p>
          <a:p>
            <a:endParaRPr kumimoji="1" lang="en-US" altLang="ja-JP" sz="1100">
              <a:solidFill>
                <a:schemeClr val="bg1">
                  <a:lumMod val="75000"/>
                </a:schemeClr>
              </a:solidFill>
            </a:endParaRPr>
          </a:p>
          <a:p>
            <a:r>
              <a:rPr kumimoji="1" lang="ja-JP" altLang="en-US" sz="1100">
                <a:solidFill>
                  <a:schemeClr val="bg1">
                    <a:lumMod val="75000"/>
                  </a:schemeClr>
                </a:solidFill>
              </a:rPr>
              <a:t>・仮説②が分かった場合のネクストアクション：</a:t>
            </a:r>
            <a:endParaRPr kumimoji="1" lang="en-US" altLang="ja-JP" sz="1100">
              <a:solidFill>
                <a:schemeClr val="bg1">
                  <a:lumMod val="75000"/>
                </a:schemeClr>
              </a:solidFill>
            </a:endParaRPr>
          </a:p>
          <a:p>
            <a:r>
              <a:rPr lang="ja-JP" altLang="en-US" sz="1100">
                <a:solidFill>
                  <a:schemeClr val="bg1">
                    <a:lumMod val="75000"/>
                  </a:schemeClr>
                </a:solidFill>
              </a:rPr>
              <a:t>　各学校に対して、信頼関係の重要性や学級経営に関する情報発信を行う</a:t>
            </a:r>
            <a:endParaRPr lang="en-US" altLang="ja-JP" sz="1100">
              <a:solidFill>
                <a:schemeClr val="bg1">
                  <a:lumMod val="75000"/>
                </a:schemeClr>
              </a:solidFill>
            </a:endParaRPr>
          </a:p>
          <a:p>
            <a:endParaRPr kumimoji="1" lang="en-US" altLang="ja-JP" sz="1100">
              <a:solidFill>
                <a:schemeClr val="bg1">
                  <a:lumMod val="75000"/>
                </a:schemeClr>
              </a:solidFill>
            </a:endParaRPr>
          </a:p>
          <a:p>
            <a:r>
              <a:rPr kumimoji="1" lang="ja-JP" altLang="en-US" sz="1100">
                <a:solidFill>
                  <a:schemeClr val="bg1">
                    <a:lumMod val="75000"/>
                  </a:schemeClr>
                </a:solidFill>
              </a:rPr>
              <a:t>・仮説③が分かった場合のネクストアクション：</a:t>
            </a:r>
            <a:endParaRPr kumimoji="1" lang="en-US" altLang="ja-JP" sz="1100">
              <a:solidFill>
                <a:schemeClr val="bg1">
                  <a:lumMod val="75000"/>
                </a:schemeClr>
              </a:solidFill>
            </a:endParaRPr>
          </a:p>
          <a:p>
            <a:r>
              <a:rPr kumimoji="1" lang="ja-JP" altLang="en-US" sz="1100">
                <a:solidFill>
                  <a:schemeClr val="bg1">
                    <a:lumMod val="75000"/>
                  </a:schemeClr>
                </a:solidFill>
              </a:rPr>
              <a:t>　年齢にかかわらず端末活用を図る必要があることを研修等で説明する材料とする</a:t>
            </a:r>
            <a:endParaRPr kumimoji="1" lang="en-US" altLang="ja-JP" sz="1100">
              <a:solidFill>
                <a:schemeClr val="bg1">
                  <a:lumMod val="75000"/>
                </a:schemeClr>
              </a:solidFill>
            </a:endParaRPr>
          </a:p>
          <a:p>
            <a:endParaRPr lang="en-US" altLang="ja-JP" sz="1100">
              <a:solidFill>
                <a:schemeClr val="bg1">
                  <a:lumMod val="75000"/>
                </a:schemeClr>
              </a:solidFill>
            </a:endParaRPr>
          </a:p>
          <a:p>
            <a:r>
              <a:rPr kumimoji="1" lang="ja-JP" altLang="en-US" sz="1100">
                <a:solidFill>
                  <a:schemeClr val="bg1">
                    <a:lumMod val="75000"/>
                  </a:schemeClr>
                </a:solidFill>
              </a:rPr>
              <a:t>・仮説④が分かった場合のネクストアクション：</a:t>
            </a:r>
            <a:endParaRPr kumimoji="1" lang="en-US" altLang="ja-JP" sz="1100">
              <a:solidFill>
                <a:schemeClr val="bg1">
                  <a:lumMod val="75000"/>
                </a:schemeClr>
              </a:solidFill>
            </a:endParaRPr>
          </a:p>
          <a:p>
            <a:r>
              <a:rPr kumimoji="1" lang="ja-JP" altLang="en-US" sz="1100">
                <a:solidFill>
                  <a:schemeClr val="bg1">
                    <a:lumMod val="75000"/>
                  </a:schemeClr>
                </a:solidFill>
              </a:rPr>
              <a:t>　回線状況が悪い学校を優先して、設備工事計画を立てる</a:t>
            </a:r>
            <a:endParaRPr kumimoji="1" lang="en-US" altLang="ja-JP" sz="1100">
              <a:solidFill>
                <a:schemeClr val="bg1">
                  <a:lumMod val="75000"/>
                </a:schemeClr>
              </a:solidFill>
            </a:endParaRPr>
          </a:p>
        </p:txBody>
      </p:sp>
      <p:sp>
        <p:nvSpPr>
          <p:cNvPr id="8" name="正方形/長方形 7">
            <a:extLst>
              <a:ext uri="{FF2B5EF4-FFF2-40B4-BE49-F238E27FC236}">
                <a16:creationId xmlns:a16="http://schemas.microsoft.com/office/drawing/2014/main" id="{7EDE40A0-1F63-0FC3-F162-00B393043B61}"/>
              </a:ext>
            </a:extLst>
          </p:cNvPr>
          <p:cNvSpPr/>
          <p:nvPr/>
        </p:nvSpPr>
        <p:spPr>
          <a:xfrm>
            <a:off x="5143502" y="2158722"/>
            <a:ext cx="4418012"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想定されるネクストアクション</a:t>
            </a:r>
          </a:p>
        </p:txBody>
      </p:sp>
      <p:sp>
        <p:nvSpPr>
          <p:cNvPr id="10" name="テキスト ボックス 9">
            <a:extLst>
              <a:ext uri="{FF2B5EF4-FFF2-40B4-BE49-F238E27FC236}">
                <a16:creationId xmlns:a16="http://schemas.microsoft.com/office/drawing/2014/main" id="{E1286734-D4FF-6B66-3F13-EB60BB2CF220}"/>
              </a:ext>
            </a:extLst>
          </p:cNvPr>
          <p:cNvSpPr txBox="1"/>
          <p:nvPr/>
        </p:nvSpPr>
        <p:spPr>
          <a:xfrm>
            <a:off x="6716110" y="6492206"/>
            <a:ext cx="2838852" cy="215444"/>
          </a:xfrm>
          <a:prstGeom prst="rect">
            <a:avLst/>
          </a:prstGeom>
          <a:noFill/>
        </p:spPr>
        <p:txBody>
          <a:bodyPr wrap="square" rtlCol="0">
            <a:spAutoFit/>
          </a:bodyPr>
          <a:lstStyle/>
          <a:p>
            <a:r>
              <a:rPr lang="ja-JP" altLang="en-US" sz="800">
                <a:hlinkClick r:id="rId2" action="ppaction://hlinksldjump"/>
              </a:rPr>
              <a:t>関連資料リンク①　▶　データ分析仮説設定時のポイント</a:t>
            </a:r>
            <a:endParaRPr kumimoji="1" lang="en-US" altLang="ja-JP" sz="800"/>
          </a:p>
        </p:txBody>
      </p:sp>
    </p:spTree>
    <p:extLst>
      <p:ext uri="{BB962C8B-B14F-4D97-AF65-F5344CB8AC3E}">
        <p14:creationId xmlns:p14="http://schemas.microsoft.com/office/powerpoint/2010/main" val="34948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797141"/>
          </a:xfrm>
        </p:spPr>
        <p:txBody>
          <a:bodyPr/>
          <a:lstStyle/>
          <a:p>
            <a:pPr marL="0" indent="0">
              <a:buNone/>
            </a:pPr>
            <a:r>
              <a:rPr lang="ja-JP" altLang="en-US" b="1"/>
              <a:t>③</a:t>
            </a:r>
            <a:r>
              <a:rPr lang="en-US" altLang="ja-JP" b="1"/>
              <a:t> - 1</a:t>
            </a:r>
            <a:r>
              <a:rPr lang="ja-JP" altLang="en-US" b="1"/>
              <a:t>　</a:t>
            </a:r>
            <a:r>
              <a:rPr lang="ja-JP" altLang="en-US" b="1">
                <a:solidFill>
                  <a:srgbClr val="000000"/>
                </a:solidFill>
              </a:rPr>
              <a:t>仮説検証に利用する</a:t>
            </a:r>
            <a:r>
              <a:rPr lang="ja-JP" altLang="en-US" b="1"/>
              <a:t>データ項目の洗い出し</a:t>
            </a:r>
            <a:endParaRPr lang="en-US" altLang="ja-JP" b="1"/>
          </a:p>
          <a:p>
            <a:r>
              <a:rPr lang="ja-JP" altLang="en-US"/>
              <a:t>② </a:t>
            </a:r>
            <a:r>
              <a:rPr lang="en-US" altLang="ja-JP"/>
              <a:t>- 2</a:t>
            </a:r>
            <a:r>
              <a:rPr lang="ja-JP" altLang="en-US"/>
              <a:t>でネクストアクションまで想起されたデータ</a:t>
            </a:r>
            <a:r>
              <a:rPr lang="ja-JP" altLang="en-US">
                <a:solidFill>
                  <a:srgbClr val="000000"/>
                </a:solidFill>
              </a:rPr>
              <a:t>分析の仮</a:t>
            </a:r>
            <a:r>
              <a:rPr lang="ja-JP" altLang="en-US"/>
              <a:t>説を列挙し、</a:t>
            </a:r>
            <a:r>
              <a:rPr lang="ja-JP" altLang="en-US">
                <a:solidFill>
                  <a:srgbClr val="000000"/>
                </a:solidFill>
              </a:rPr>
              <a:t>それぞれの検証で活用</a:t>
            </a:r>
            <a:r>
              <a:rPr lang="ja-JP" altLang="en-US"/>
              <a:t>できそうな具体的なデータ項目を記載してください。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5745163" cy="230832"/>
          </a:xfrm>
        </p:spPr>
        <p:txBody>
          <a:bodyPr/>
          <a:lstStyle/>
          <a:p>
            <a:r>
              <a:rPr kumimoji="1" lang="ja-JP" altLang="en-US"/>
              <a:t>データ分析のステップ③　</a:t>
            </a:r>
            <a:r>
              <a:rPr kumimoji="1" lang="ja-JP" altLang="en-US">
                <a:solidFill>
                  <a:srgbClr val="000000"/>
                </a:solidFill>
              </a:rPr>
              <a:t>仮説検証に利用するデータ項目検討</a:t>
            </a:r>
          </a:p>
        </p:txBody>
      </p:sp>
      <p:sp>
        <p:nvSpPr>
          <p:cNvPr id="14" name="正方形/長方形 13">
            <a:extLst>
              <a:ext uri="{FF2B5EF4-FFF2-40B4-BE49-F238E27FC236}">
                <a16:creationId xmlns:a16="http://schemas.microsoft.com/office/drawing/2014/main" id="{8C335E36-E5FD-3BF7-BAB1-CD2752E998F6}"/>
              </a:ext>
            </a:extLst>
          </p:cNvPr>
          <p:cNvSpPr/>
          <p:nvPr/>
        </p:nvSpPr>
        <p:spPr>
          <a:xfrm>
            <a:off x="354797" y="2286000"/>
            <a:ext cx="4407703" cy="4167187"/>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記入例（前頁の内容をコピー＆ペーストしてください）</a:t>
            </a:r>
            <a:r>
              <a:rPr kumimoji="1" lang="en-US" altLang="ja-JP" sz="1100">
                <a:solidFill>
                  <a:schemeClr val="bg1">
                    <a:lumMod val="75000"/>
                  </a:schemeClr>
                </a:solidFill>
              </a:rPr>
              <a:t>】</a:t>
            </a:r>
          </a:p>
          <a:p>
            <a:r>
              <a:rPr kumimoji="1" lang="ja-JP" altLang="en-US" sz="1100">
                <a:solidFill>
                  <a:schemeClr val="bg1">
                    <a:lumMod val="75000"/>
                  </a:schemeClr>
                </a:solidFill>
              </a:rPr>
              <a:t>・仮説①　</a:t>
            </a:r>
            <a:r>
              <a:rPr kumimoji="1" lang="en-US" altLang="ja-JP" sz="1100">
                <a:solidFill>
                  <a:schemeClr val="bg1">
                    <a:lumMod val="75000"/>
                  </a:schemeClr>
                </a:solidFill>
              </a:rPr>
              <a:t>ICT</a:t>
            </a:r>
            <a:r>
              <a:rPr kumimoji="1" lang="ja-JP" altLang="en-US" sz="1100">
                <a:solidFill>
                  <a:schemeClr val="bg1">
                    <a:lumMod val="75000"/>
                  </a:schemeClr>
                </a:solidFill>
              </a:rPr>
              <a:t>研修の実施回数が多い学校ほど、</a:t>
            </a:r>
            <a:r>
              <a:rPr kumimoji="1" lang="en-US" altLang="ja-JP" sz="1100">
                <a:solidFill>
                  <a:schemeClr val="bg1">
                    <a:lumMod val="75000"/>
                  </a:schemeClr>
                </a:solidFill>
              </a:rPr>
              <a:t>ICT</a:t>
            </a:r>
            <a:r>
              <a:rPr kumimoji="1"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a:p>
            <a:r>
              <a:rPr kumimoji="1" lang="ja-JP" altLang="en-US" sz="1100">
                <a:solidFill>
                  <a:schemeClr val="bg1">
                    <a:lumMod val="75000"/>
                  </a:schemeClr>
                </a:solidFill>
              </a:rPr>
              <a:t>・仮説②　信頼関係が高い学校ほど、</a:t>
            </a:r>
            <a:r>
              <a:rPr kumimoji="1" lang="en-US" altLang="ja-JP" sz="1100">
                <a:solidFill>
                  <a:schemeClr val="bg1">
                    <a:lumMod val="75000"/>
                  </a:schemeClr>
                </a:solidFill>
              </a:rPr>
              <a:t>ICT</a:t>
            </a:r>
            <a:r>
              <a:rPr kumimoji="1" lang="ja-JP" altLang="en-US" sz="1100">
                <a:solidFill>
                  <a:schemeClr val="bg1">
                    <a:lumMod val="75000"/>
                  </a:schemeClr>
                </a:solidFill>
              </a:rPr>
              <a:t>活用が進んでいるのではないか</a:t>
            </a:r>
            <a:endParaRPr kumimoji="1" lang="en-US" altLang="ja-JP" sz="1100">
              <a:solidFill>
                <a:schemeClr val="bg1">
                  <a:lumMod val="75000"/>
                </a:schemeClr>
              </a:solidFill>
            </a:endParaRPr>
          </a:p>
          <a:p>
            <a:r>
              <a:rPr kumimoji="1" lang="ja-JP" altLang="en-US" sz="1100">
                <a:solidFill>
                  <a:schemeClr val="bg1">
                    <a:lumMod val="75000"/>
                  </a:schemeClr>
                </a:solidFill>
              </a:rPr>
              <a:t>・仮説③　教員の平均年齢は、</a:t>
            </a:r>
            <a:r>
              <a:rPr kumimoji="1" lang="en-US" altLang="ja-JP" sz="1100">
                <a:solidFill>
                  <a:schemeClr val="bg1">
                    <a:lumMod val="75000"/>
                  </a:schemeClr>
                </a:solidFill>
              </a:rPr>
              <a:t>ICT</a:t>
            </a:r>
            <a:r>
              <a:rPr kumimoji="1" lang="ja-JP" altLang="en-US" sz="1100">
                <a:solidFill>
                  <a:schemeClr val="bg1">
                    <a:lumMod val="75000"/>
                  </a:schemeClr>
                </a:solidFill>
              </a:rPr>
              <a:t>活用には関係ないだろう</a:t>
            </a:r>
            <a:endParaRPr kumimoji="1" lang="en-US" altLang="ja-JP" sz="1100">
              <a:solidFill>
                <a:schemeClr val="bg1">
                  <a:lumMod val="75000"/>
                </a:schemeClr>
              </a:solidFill>
            </a:endParaRPr>
          </a:p>
          <a:p>
            <a:r>
              <a:rPr lang="ja-JP" altLang="en-US" sz="1100">
                <a:solidFill>
                  <a:schemeClr val="bg1">
                    <a:lumMod val="75000"/>
                  </a:schemeClr>
                </a:solidFill>
              </a:rPr>
              <a:t>・仮説④　インターネット回線が整備されている学校ほど、</a:t>
            </a:r>
            <a:r>
              <a:rPr lang="en-US" altLang="ja-JP" sz="1100">
                <a:solidFill>
                  <a:schemeClr val="bg1">
                    <a:lumMod val="75000"/>
                  </a:schemeClr>
                </a:solidFill>
              </a:rPr>
              <a:t>ICT</a:t>
            </a:r>
            <a:r>
              <a:rPr lang="ja-JP" altLang="en-US" sz="1100">
                <a:solidFill>
                  <a:schemeClr val="bg1">
                    <a:lumMod val="75000"/>
                  </a:schemeClr>
                </a:solidFill>
              </a:rPr>
              <a:t>活用が進んでいるのではない</a:t>
            </a:r>
            <a:endParaRPr kumimoji="1" lang="en-US" altLang="ja-JP" sz="1100">
              <a:solidFill>
                <a:schemeClr val="bg1">
                  <a:lumMod val="75000"/>
                </a:schemeClr>
              </a:solidFill>
            </a:endParaRPr>
          </a:p>
        </p:txBody>
      </p:sp>
      <p:sp>
        <p:nvSpPr>
          <p:cNvPr id="5" name="正方形/長方形 4">
            <a:extLst>
              <a:ext uri="{FF2B5EF4-FFF2-40B4-BE49-F238E27FC236}">
                <a16:creationId xmlns:a16="http://schemas.microsoft.com/office/drawing/2014/main" id="{05C452DC-9D89-3134-27FB-DA3824B1BD86}"/>
              </a:ext>
            </a:extLst>
          </p:cNvPr>
          <p:cNvSpPr/>
          <p:nvPr/>
        </p:nvSpPr>
        <p:spPr>
          <a:xfrm>
            <a:off x="344488" y="1792846"/>
            <a:ext cx="4418012"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a:t>② </a:t>
            </a:r>
            <a:r>
              <a:rPr lang="en-US" altLang="ja-JP" sz="1100"/>
              <a:t>- 2</a:t>
            </a:r>
            <a:r>
              <a:rPr lang="ja-JP" altLang="en-US" sz="1100"/>
              <a:t>で整理したデータ分析仮説</a:t>
            </a:r>
            <a:endParaRPr kumimoji="1" lang="ja-JP" altLang="en-US" sz="1100"/>
          </a:p>
        </p:txBody>
      </p:sp>
      <p:sp>
        <p:nvSpPr>
          <p:cNvPr id="6" name="二等辺三角形 5">
            <a:extLst>
              <a:ext uri="{FF2B5EF4-FFF2-40B4-BE49-F238E27FC236}">
                <a16:creationId xmlns:a16="http://schemas.microsoft.com/office/drawing/2014/main" id="{AC91336E-2CAE-1C4E-4D10-E349CCB1BD23}"/>
              </a:ext>
            </a:extLst>
          </p:cNvPr>
          <p:cNvSpPr/>
          <p:nvPr/>
        </p:nvSpPr>
        <p:spPr>
          <a:xfrm rot="5400000">
            <a:off x="2876580" y="4249770"/>
            <a:ext cx="4167190" cy="239654"/>
          </a:xfrm>
          <a:prstGeom prst="triangl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7" name="正方形/長方形 6">
            <a:extLst>
              <a:ext uri="{FF2B5EF4-FFF2-40B4-BE49-F238E27FC236}">
                <a16:creationId xmlns:a16="http://schemas.microsoft.com/office/drawing/2014/main" id="{1BC27ADA-8467-36BD-5FAD-3FC20C416DF8}"/>
              </a:ext>
            </a:extLst>
          </p:cNvPr>
          <p:cNvSpPr/>
          <p:nvPr/>
        </p:nvSpPr>
        <p:spPr>
          <a:xfrm>
            <a:off x="5153811" y="2286000"/>
            <a:ext cx="4407703" cy="4167187"/>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r>
              <a:rPr kumimoji="1" lang="ja-JP" altLang="en-US" sz="1100">
                <a:solidFill>
                  <a:schemeClr val="bg1">
                    <a:lumMod val="75000"/>
                  </a:schemeClr>
                </a:solidFill>
              </a:rPr>
              <a:t>・仮説①の検証に用いることができるデータ項目：</a:t>
            </a:r>
            <a:endParaRPr kumimoji="1" lang="en-US" altLang="ja-JP" sz="1100">
              <a:solidFill>
                <a:schemeClr val="bg1">
                  <a:lumMod val="75000"/>
                </a:schemeClr>
              </a:solidFill>
            </a:endParaRPr>
          </a:p>
          <a:p>
            <a:r>
              <a:rPr lang="ja-JP" altLang="en-US" sz="1100">
                <a:solidFill>
                  <a:schemeClr val="bg1">
                    <a:lumMod val="75000"/>
                  </a:schemeClr>
                </a:solidFill>
              </a:rPr>
              <a:t>　</a:t>
            </a:r>
            <a:r>
              <a:rPr kumimoji="1" lang="ja-JP" altLang="en-US" sz="1100">
                <a:solidFill>
                  <a:schemeClr val="bg1">
                    <a:lumMod val="75000"/>
                  </a:schemeClr>
                </a:solidFill>
              </a:rPr>
              <a:t>各小学校の全国学力・学習状況調査平均正答率（全教科）</a:t>
            </a:r>
            <a:endParaRPr kumimoji="1" lang="en-US" altLang="ja-JP" sz="1100">
              <a:solidFill>
                <a:schemeClr val="bg1">
                  <a:lumMod val="75000"/>
                </a:schemeClr>
              </a:solidFill>
            </a:endParaRPr>
          </a:p>
          <a:p>
            <a:endParaRPr kumimoji="1" lang="en-US" altLang="ja-JP" sz="1100">
              <a:solidFill>
                <a:schemeClr val="bg1">
                  <a:lumMod val="75000"/>
                </a:schemeClr>
              </a:solidFill>
            </a:endParaRPr>
          </a:p>
          <a:p>
            <a:r>
              <a:rPr kumimoji="1" lang="ja-JP" altLang="en-US" sz="1100">
                <a:solidFill>
                  <a:schemeClr val="bg1">
                    <a:lumMod val="75000"/>
                  </a:schemeClr>
                </a:solidFill>
              </a:rPr>
              <a:t>・仮説②の検証に用いることができるデータ項目：</a:t>
            </a:r>
            <a:endParaRPr kumimoji="1" lang="en-US" altLang="ja-JP" sz="1100">
              <a:solidFill>
                <a:schemeClr val="bg1">
                  <a:lumMod val="75000"/>
                </a:schemeClr>
              </a:solidFill>
            </a:endParaRPr>
          </a:p>
          <a:p>
            <a:r>
              <a:rPr lang="ja-JP" altLang="en-US" sz="1100">
                <a:solidFill>
                  <a:schemeClr val="bg1">
                    <a:lumMod val="75000"/>
                  </a:schemeClr>
                </a:solidFill>
              </a:rPr>
              <a:t>　小学校における児童生徒と教員の仲の良さ</a:t>
            </a:r>
            <a:endParaRPr lang="en-US" altLang="ja-JP" sz="1100">
              <a:solidFill>
                <a:schemeClr val="bg1">
                  <a:lumMod val="75000"/>
                </a:schemeClr>
              </a:solidFill>
            </a:endParaRPr>
          </a:p>
          <a:p>
            <a:endParaRPr kumimoji="1" lang="en-US" altLang="ja-JP" sz="1100">
              <a:solidFill>
                <a:schemeClr val="bg1">
                  <a:lumMod val="75000"/>
                </a:schemeClr>
              </a:solidFill>
            </a:endParaRPr>
          </a:p>
          <a:p>
            <a:r>
              <a:rPr kumimoji="1" lang="ja-JP" altLang="en-US" sz="1100">
                <a:solidFill>
                  <a:schemeClr val="bg1">
                    <a:lumMod val="75000"/>
                  </a:schemeClr>
                </a:solidFill>
              </a:rPr>
              <a:t>・仮説③の検証に用いることができるデータ項目：</a:t>
            </a:r>
            <a:endParaRPr kumimoji="1" lang="en-US" altLang="ja-JP" sz="1100">
              <a:solidFill>
                <a:schemeClr val="bg1">
                  <a:lumMod val="75000"/>
                </a:schemeClr>
              </a:solidFill>
            </a:endParaRPr>
          </a:p>
          <a:p>
            <a:r>
              <a:rPr kumimoji="1" lang="ja-JP" altLang="en-US" sz="1100">
                <a:solidFill>
                  <a:schemeClr val="bg1">
                    <a:lumMod val="75000"/>
                  </a:schemeClr>
                </a:solidFill>
              </a:rPr>
              <a:t>　各小学校の教員の平均年齢</a:t>
            </a:r>
            <a:endParaRPr kumimoji="1" lang="en-US" altLang="ja-JP" sz="1100">
              <a:solidFill>
                <a:schemeClr val="bg1">
                  <a:lumMod val="75000"/>
                </a:schemeClr>
              </a:solidFill>
            </a:endParaRPr>
          </a:p>
          <a:p>
            <a:endParaRPr lang="en-US" altLang="ja-JP" sz="1100">
              <a:solidFill>
                <a:schemeClr val="bg1">
                  <a:lumMod val="75000"/>
                </a:schemeClr>
              </a:solidFill>
            </a:endParaRPr>
          </a:p>
          <a:p>
            <a:r>
              <a:rPr kumimoji="1" lang="ja-JP" altLang="en-US" sz="1100">
                <a:solidFill>
                  <a:schemeClr val="bg1">
                    <a:lumMod val="75000"/>
                  </a:schemeClr>
                </a:solidFill>
              </a:rPr>
              <a:t>・仮説④の検証に用いることができるデータ項目：</a:t>
            </a:r>
            <a:endParaRPr kumimoji="1" lang="en-US" altLang="ja-JP" sz="1100">
              <a:solidFill>
                <a:schemeClr val="bg1">
                  <a:lumMod val="75000"/>
                </a:schemeClr>
              </a:solidFill>
            </a:endParaRPr>
          </a:p>
          <a:p>
            <a:r>
              <a:rPr kumimoji="1" lang="ja-JP" altLang="en-US" sz="1100">
                <a:solidFill>
                  <a:schemeClr val="bg1">
                    <a:lumMod val="75000"/>
                  </a:schemeClr>
                </a:solidFill>
              </a:rPr>
              <a:t>　各小学校の平均回線速度</a:t>
            </a:r>
            <a:endParaRPr kumimoji="1" lang="en-US" altLang="ja-JP" sz="1100">
              <a:solidFill>
                <a:schemeClr val="bg1">
                  <a:lumMod val="75000"/>
                </a:schemeClr>
              </a:solidFill>
            </a:endParaRPr>
          </a:p>
        </p:txBody>
      </p:sp>
      <p:sp>
        <p:nvSpPr>
          <p:cNvPr id="8" name="正方形/長方形 7">
            <a:extLst>
              <a:ext uri="{FF2B5EF4-FFF2-40B4-BE49-F238E27FC236}">
                <a16:creationId xmlns:a16="http://schemas.microsoft.com/office/drawing/2014/main" id="{7EDE40A0-1F63-0FC3-F162-00B393043B61}"/>
              </a:ext>
            </a:extLst>
          </p:cNvPr>
          <p:cNvSpPr/>
          <p:nvPr/>
        </p:nvSpPr>
        <p:spPr>
          <a:xfrm>
            <a:off x="5143502" y="1792846"/>
            <a:ext cx="4418012"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a:t>データ項目</a:t>
            </a:r>
            <a:endParaRPr kumimoji="1" lang="ja-JP" altLang="en-US" sz="1100"/>
          </a:p>
        </p:txBody>
      </p:sp>
      <p:sp>
        <p:nvSpPr>
          <p:cNvPr id="10" name="テキスト ボックス 9">
            <a:extLst>
              <a:ext uri="{FF2B5EF4-FFF2-40B4-BE49-F238E27FC236}">
                <a16:creationId xmlns:a16="http://schemas.microsoft.com/office/drawing/2014/main" id="{E1286734-D4FF-6B66-3F13-EB60BB2CF220}"/>
              </a:ext>
            </a:extLst>
          </p:cNvPr>
          <p:cNvSpPr txBox="1"/>
          <p:nvPr/>
        </p:nvSpPr>
        <p:spPr>
          <a:xfrm>
            <a:off x="6716110" y="6492206"/>
            <a:ext cx="2838852" cy="338554"/>
          </a:xfrm>
          <a:prstGeom prst="rect">
            <a:avLst/>
          </a:prstGeom>
          <a:noFill/>
        </p:spPr>
        <p:txBody>
          <a:bodyPr wrap="square" rtlCol="0">
            <a:spAutoFit/>
          </a:bodyPr>
          <a:lstStyle/>
          <a:p>
            <a:r>
              <a:rPr lang="ja-JP" altLang="en-US" sz="800">
                <a:hlinkClick r:id="rId2" action="ppaction://hlinksldjump"/>
              </a:rPr>
              <a:t>関連資料リンク①　▶　データ項目検討のポイント</a:t>
            </a:r>
            <a:endParaRPr lang="en-US" altLang="ja-JP" sz="800"/>
          </a:p>
          <a:p>
            <a:r>
              <a:rPr kumimoji="1" lang="ja-JP" altLang="en-US" sz="800">
                <a:hlinkClick r:id="rId3" action="ppaction://hlinksldjump"/>
              </a:rPr>
              <a:t>関連資料リンク②</a:t>
            </a:r>
            <a:r>
              <a:rPr lang="ja-JP" altLang="en-US" sz="800">
                <a:hlinkClick r:id="rId3" action="ppaction://hlinksldjump"/>
              </a:rPr>
              <a:t>　▶　個人情報保護に関する留意点</a:t>
            </a:r>
            <a:endParaRPr lang="en-US" altLang="ja-JP" sz="800"/>
          </a:p>
        </p:txBody>
      </p:sp>
    </p:spTree>
    <p:extLst>
      <p:ext uri="{BB962C8B-B14F-4D97-AF65-F5344CB8AC3E}">
        <p14:creationId xmlns:p14="http://schemas.microsoft.com/office/powerpoint/2010/main" val="113429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1314206"/>
          </a:xfrm>
        </p:spPr>
        <p:txBody>
          <a:bodyPr/>
          <a:lstStyle/>
          <a:p>
            <a:pPr marL="0" indent="0">
              <a:buNone/>
            </a:pPr>
            <a:r>
              <a:rPr lang="ja-JP" altLang="en-US" b="1"/>
              <a:t>③ </a:t>
            </a:r>
            <a:r>
              <a:rPr lang="en-US" altLang="ja-JP" b="1"/>
              <a:t>- 2</a:t>
            </a:r>
            <a:r>
              <a:rPr lang="ja-JP" altLang="en-US" b="1"/>
              <a:t>　データ項目の情報整理</a:t>
            </a:r>
            <a:endParaRPr lang="en-US" altLang="ja-JP" b="1"/>
          </a:p>
          <a:p>
            <a:r>
              <a:rPr lang="ja-JP" altLang="en-US"/>
              <a:t>③ </a:t>
            </a:r>
            <a:r>
              <a:rPr lang="en-US" altLang="ja-JP"/>
              <a:t>- 1</a:t>
            </a:r>
            <a:r>
              <a:rPr lang="ja-JP" altLang="en-US"/>
              <a:t>で列挙いただいたデータ項目について、以下データ一覧表の各項目を記入してください。</a:t>
            </a:r>
            <a:br>
              <a:rPr lang="en-US" altLang="ja-JP"/>
            </a:br>
            <a:r>
              <a:rPr lang="en-US" altLang="ja-JP"/>
              <a:t>※</a:t>
            </a:r>
            <a:r>
              <a:rPr lang="ja-JP" altLang="en-US"/>
              <a:t>表</a:t>
            </a:r>
            <a:r>
              <a:rPr lang="en-US" altLang="ja-JP"/>
              <a:t>2</a:t>
            </a:r>
            <a:r>
              <a:rPr lang="ja-JP" altLang="en-US"/>
              <a:t>行目の</a:t>
            </a:r>
            <a:r>
              <a:rPr lang="en-US" altLang="ja-JP"/>
              <a:t>”</a:t>
            </a:r>
            <a:r>
              <a:rPr lang="ja-JP" altLang="en-US"/>
              <a:t>測定指標</a:t>
            </a:r>
            <a:r>
              <a:rPr lang="en-US" altLang="ja-JP"/>
              <a:t>”</a:t>
            </a:r>
            <a:r>
              <a:rPr lang="ja-JP" altLang="en-US"/>
              <a:t>は① </a:t>
            </a:r>
            <a:r>
              <a:rPr lang="en-US" altLang="ja-JP"/>
              <a:t>- 7</a:t>
            </a:r>
            <a:r>
              <a:rPr lang="ja-JP" altLang="en-US"/>
              <a:t>で検討した測定指標が該当します。</a:t>
            </a:r>
            <a:br>
              <a:rPr lang="en-US" altLang="ja-JP"/>
            </a:br>
            <a:r>
              <a:rPr lang="en-US" altLang="ja-JP"/>
              <a:t>※</a:t>
            </a:r>
            <a:r>
              <a:rPr lang="ja-JP" altLang="en-US"/>
              <a:t>「保有</a:t>
            </a:r>
            <a:r>
              <a:rPr lang="en-US" altLang="ja-JP"/>
              <a:t>/</a:t>
            </a:r>
            <a:r>
              <a:rPr lang="ja-JP" altLang="en-US"/>
              <a:t>今後取得予定」列において「今後取得予定」となったデータ項目については、「取得範囲</a:t>
            </a:r>
            <a:r>
              <a:rPr lang="en-US" altLang="ja-JP"/>
              <a:t>(</a:t>
            </a:r>
            <a:r>
              <a:rPr lang="ja-JP" altLang="en-US"/>
              <a:t>学校</a:t>
            </a:r>
            <a:r>
              <a:rPr lang="en-US" altLang="ja-JP"/>
              <a:t>)</a:t>
            </a:r>
            <a:r>
              <a:rPr lang="ja-JP" altLang="en-US"/>
              <a:t>」より右の列はデータ収集時の想定として記入ください。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5745163" cy="230832"/>
          </a:xfrm>
        </p:spPr>
        <p:txBody>
          <a:bodyPr/>
          <a:lstStyle/>
          <a:p>
            <a:r>
              <a:rPr kumimoji="1" lang="ja-JP" altLang="en-US"/>
              <a:t>データ分析のステップ③　</a:t>
            </a:r>
            <a:r>
              <a:rPr lang="ja-JP" altLang="en-US">
                <a:solidFill>
                  <a:srgbClr val="000000"/>
                </a:solidFill>
              </a:rPr>
              <a:t>仮説検証に利用するデータ項目検討</a:t>
            </a:r>
          </a:p>
        </p:txBody>
      </p:sp>
      <p:graphicFrame>
        <p:nvGraphicFramePr>
          <p:cNvPr id="4" name="表 3">
            <a:extLst>
              <a:ext uri="{FF2B5EF4-FFF2-40B4-BE49-F238E27FC236}">
                <a16:creationId xmlns:a16="http://schemas.microsoft.com/office/drawing/2014/main" id="{61E73B3A-5591-0AC3-888B-333C6E410C00}"/>
              </a:ext>
            </a:extLst>
          </p:cNvPr>
          <p:cNvGraphicFramePr>
            <a:graphicFrameLocks noGrp="1"/>
          </p:cNvGraphicFramePr>
          <p:nvPr>
            <p:extLst>
              <p:ext uri="{D42A27DB-BD31-4B8C-83A1-F6EECF244321}">
                <p14:modId xmlns:p14="http://schemas.microsoft.com/office/powerpoint/2010/main" val="363576257"/>
              </p:ext>
            </p:extLst>
          </p:nvPr>
        </p:nvGraphicFramePr>
        <p:xfrm>
          <a:off x="344488" y="2033588"/>
          <a:ext cx="9230087" cy="4419603"/>
        </p:xfrm>
        <a:graphic>
          <a:graphicData uri="http://schemas.openxmlformats.org/drawingml/2006/table">
            <a:tbl>
              <a:tblPr firstRow="1" firstCol="1" bandRow="1">
                <a:tableStyleId>{00A15C55-8517-42AA-B614-E9B94910E393}</a:tableStyleId>
              </a:tblPr>
              <a:tblGrid>
                <a:gridCol w="600909">
                  <a:extLst>
                    <a:ext uri="{9D8B030D-6E8A-4147-A177-3AD203B41FA5}">
                      <a16:colId xmlns:a16="http://schemas.microsoft.com/office/drawing/2014/main" val="523291140"/>
                    </a:ext>
                  </a:extLst>
                </a:gridCol>
                <a:gridCol w="2828440">
                  <a:extLst>
                    <a:ext uri="{9D8B030D-6E8A-4147-A177-3AD203B41FA5}">
                      <a16:colId xmlns:a16="http://schemas.microsoft.com/office/drawing/2014/main" val="997357946"/>
                    </a:ext>
                  </a:extLst>
                </a:gridCol>
                <a:gridCol w="760738">
                  <a:extLst>
                    <a:ext uri="{9D8B030D-6E8A-4147-A177-3AD203B41FA5}">
                      <a16:colId xmlns:a16="http://schemas.microsoft.com/office/drawing/2014/main" val="3778897497"/>
                    </a:ext>
                  </a:extLst>
                </a:gridCol>
                <a:gridCol w="720000">
                  <a:extLst>
                    <a:ext uri="{9D8B030D-6E8A-4147-A177-3AD203B41FA5}">
                      <a16:colId xmlns:a16="http://schemas.microsoft.com/office/drawing/2014/main" val="2031573048"/>
                    </a:ext>
                  </a:extLst>
                </a:gridCol>
                <a:gridCol w="720000">
                  <a:extLst>
                    <a:ext uri="{9D8B030D-6E8A-4147-A177-3AD203B41FA5}">
                      <a16:colId xmlns:a16="http://schemas.microsoft.com/office/drawing/2014/main" val="370471802"/>
                    </a:ext>
                  </a:extLst>
                </a:gridCol>
                <a:gridCol w="720000">
                  <a:extLst>
                    <a:ext uri="{9D8B030D-6E8A-4147-A177-3AD203B41FA5}">
                      <a16:colId xmlns:a16="http://schemas.microsoft.com/office/drawing/2014/main" val="789659936"/>
                    </a:ext>
                  </a:extLst>
                </a:gridCol>
                <a:gridCol w="720000">
                  <a:extLst>
                    <a:ext uri="{9D8B030D-6E8A-4147-A177-3AD203B41FA5}">
                      <a16:colId xmlns:a16="http://schemas.microsoft.com/office/drawing/2014/main" val="3567850312"/>
                    </a:ext>
                  </a:extLst>
                </a:gridCol>
                <a:gridCol w="720000">
                  <a:extLst>
                    <a:ext uri="{9D8B030D-6E8A-4147-A177-3AD203B41FA5}">
                      <a16:colId xmlns:a16="http://schemas.microsoft.com/office/drawing/2014/main" val="1001779273"/>
                    </a:ext>
                  </a:extLst>
                </a:gridCol>
                <a:gridCol w="720000">
                  <a:extLst>
                    <a:ext uri="{9D8B030D-6E8A-4147-A177-3AD203B41FA5}">
                      <a16:colId xmlns:a16="http://schemas.microsoft.com/office/drawing/2014/main" val="1478153338"/>
                    </a:ext>
                  </a:extLst>
                </a:gridCol>
                <a:gridCol w="720000">
                  <a:extLst>
                    <a:ext uri="{9D8B030D-6E8A-4147-A177-3AD203B41FA5}">
                      <a16:colId xmlns:a16="http://schemas.microsoft.com/office/drawing/2014/main" val="3771157951"/>
                    </a:ext>
                  </a:extLst>
                </a:gridCol>
              </a:tblGrid>
              <a:tr h="404611">
                <a:tc gridSpan="2">
                  <a:txBody>
                    <a:bodyPr/>
                    <a:lstStyle/>
                    <a:p>
                      <a:pPr algn="ctr"/>
                      <a:r>
                        <a:rPr kumimoji="1" lang="ja-JP" altLang="en-US" sz="1000" b="0">
                          <a:solidFill>
                            <a:schemeClr val="tx1"/>
                          </a:solidFill>
                          <a:latin typeface="+mn-ea"/>
                          <a:ea typeface="+mn-ea"/>
                        </a:rPr>
                        <a:t>データ項目名</a:t>
                      </a:r>
                    </a:p>
                  </a:txBody>
                  <a:tcPr anchor="ctr"/>
                </a:tc>
                <a:tc hMerge="1">
                  <a:txBody>
                    <a:bodyPr/>
                    <a:lstStyle/>
                    <a:p>
                      <a:endParaRPr kumimoji="1" lang="ja-JP" altLang="en-US" sz="1000"/>
                    </a:p>
                  </a:txBody>
                  <a:tcPr/>
                </a:tc>
                <a:tc>
                  <a:txBody>
                    <a:bodyPr/>
                    <a:lstStyle/>
                    <a:p>
                      <a:pPr algn="ctr"/>
                      <a:r>
                        <a:rPr kumimoji="1" lang="ja-JP" altLang="en-US" sz="1000" b="0">
                          <a:solidFill>
                            <a:schemeClr val="tx1"/>
                          </a:solidFill>
                          <a:latin typeface="+mn-ea"/>
                          <a:ea typeface="+mn-ea"/>
                        </a:rPr>
                        <a:t>保有</a:t>
                      </a:r>
                      <a:r>
                        <a:rPr kumimoji="1" lang="en-US" altLang="ja-JP" sz="1000" b="0">
                          <a:solidFill>
                            <a:schemeClr val="tx1"/>
                          </a:solidFill>
                          <a:latin typeface="+mn-ea"/>
                          <a:ea typeface="+mn-ea"/>
                        </a:rPr>
                        <a:t>/</a:t>
                      </a:r>
                      <a:r>
                        <a:rPr kumimoji="1" lang="ja-JP" altLang="en-US" sz="1000" b="0">
                          <a:solidFill>
                            <a:schemeClr val="tx1"/>
                          </a:solidFill>
                          <a:latin typeface="+mn-ea"/>
                          <a:ea typeface="+mn-ea"/>
                        </a:rPr>
                        <a:t>今後取得予定</a:t>
                      </a:r>
                    </a:p>
                  </a:txBody>
                  <a:tcPr anchor="ctr"/>
                </a:tc>
                <a:tc>
                  <a:txBody>
                    <a:bodyPr/>
                    <a:lstStyle/>
                    <a:p>
                      <a:pPr algn="ctr"/>
                      <a:r>
                        <a:rPr kumimoji="1" lang="ja-JP" altLang="en-US" sz="1000" b="0">
                          <a:solidFill>
                            <a:schemeClr val="tx1"/>
                          </a:solidFill>
                          <a:latin typeface="+mn-ea"/>
                          <a:ea typeface="+mn-ea"/>
                        </a:rPr>
                        <a:t>取得範囲</a:t>
                      </a:r>
                      <a:endParaRPr kumimoji="1" lang="en-US" altLang="ja-JP" sz="1000" b="0">
                        <a:solidFill>
                          <a:schemeClr val="tx1"/>
                        </a:solidFill>
                        <a:latin typeface="+mn-ea"/>
                        <a:ea typeface="+mn-ea"/>
                      </a:endParaRPr>
                    </a:p>
                    <a:p>
                      <a:pPr algn="ctr"/>
                      <a:r>
                        <a:rPr kumimoji="1" lang="en-US" altLang="ja-JP" sz="1000" b="0">
                          <a:solidFill>
                            <a:schemeClr val="tx1"/>
                          </a:solidFill>
                          <a:latin typeface="+mn-ea"/>
                          <a:ea typeface="+mn-ea"/>
                        </a:rPr>
                        <a:t>(</a:t>
                      </a:r>
                      <a:r>
                        <a:rPr kumimoji="1" lang="ja-JP" altLang="en-US" sz="1000" b="0">
                          <a:solidFill>
                            <a:schemeClr val="tx1"/>
                          </a:solidFill>
                          <a:latin typeface="+mn-ea"/>
                          <a:ea typeface="+mn-ea"/>
                        </a:rPr>
                        <a:t>学校</a:t>
                      </a:r>
                      <a:r>
                        <a:rPr kumimoji="1" lang="en-US" altLang="ja-JP" sz="1000" b="0">
                          <a:solidFill>
                            <a:schemeClr val="tx1"/>
                          </a:solidFill>
                          <a:latin typeface="+mn-ea"/>
                          <a:ea typeface="+mn-ea"/>
                        </a:rPr>
                        <a:t>)</a:t>
                      </a:r>
                      <a:endParaRPr kumimoji="1" lang="ja-JP" altLang="en-US" sz="1000" b="0">
                        <a:solidFill>
                          <a:schemeClr val="tx1"/>
                        </a:solidFill>
                        <a:latin typeface="+mn-ea"/>
                        <a:ea typeface="+mn-ea"/>
                      </a:endParaRPr>
                    </a:p>
                  </a:txBody>
                  <a:tcPr anchor="ctr"/>
                </a:tc>
                <a:tc>
                  <a:txBody>
                    <a:bodyPr/>
                    <a:lstStyle/>
                    <a:p>
                      <a:pPr algn="ctr"/>
                      <a:r>
                        <a:rPr kumimoji="1" lang="ja-JP" altLang="en-US" sz="1000" b="0">
                          <a:solidFill>
                            <a:schemeClr val="tx1"/>
                          </a:solidFill>
                          <a:latin typeface="+mn-ea"/>
                          <a:ea typeface="+mn-ea"/>
                        </a:rPr>
                        <a:t>取得範囲</a:t>
                      </a:r>
                      <a:endParaRPr kumimoji="1" lang="en-US" altLang="ja-JP" sz="1000" b="0">
                        <a:solidFill>
                          <a:schemeClr val="tx1"/>
                        </a:solidFill>
                        <a:latin typeface="+mn-ea"/>
                        <a:ea typeface="+mn-ea"/>
                      </a:endParaRPr>
                    </a:p>
                    <a:p>
                      <a:pPr algn="ctr"/>
                      <a:r>
                        <a:rPr kumimoji="1" lang="en-US" altLang="ja-JP" sz="1000" b="0">
                          <a:solidFill>
                            <a:schemeClr val="tx1"/>
                          </a:solidFill>
                          <a:latin typeface="+mn-ea"/>
                          <a:ea typeface="+mn-ea"/>
                        </a:rPr>
                        <a:t>(</a:t>
                      </a:r>
                      <a:r>
                        <a:rPr kumimoji="1" lang="ja-JP" altLang="en-US" sz="1000" b="0">
                          <a:solidFill>
                            <a:schemeClr val="tx1"/>
                          </a:solidFill>
                          <a:latin typeface="+mn-ea"/>
                          <a:ea typeface="+mn-ea"/>
                        </a:rPr>
                        <a:t>学年</a:t>
                      </a:r>
                      <a:r>
                        <a:rPr kumimoji="1" lang="en-US" altLang="ja-JP" sz="1000" b="0">
                          <a:solidFill>
                            <a:schemeClr val="tx1"/>
                          </a:solidFill>
                          <a:latin typeface="+mn-ea"/>
                          <a:ea typeface="+mn-ea"/>
                        </a:rPr>
                        <a:t>)</a:t>
                      </a:r>
                      <a:endParaRPr kumimoji="1" lang="ja-JP" altLang="en-US" sz="1000" b="0">
                        <a:solidFill>
                          <a:schemeClr val="tx1"/>
                        </a:solidFill>
                        <a:latin typeface="+mn-ea"/>
                        <a:ea typeface="+mn-ea"/>
                      </a:endParaRPr>
                    </a:p>
                  </a:txBody>
                  <a:tcPr anchor="ctr"/>
                </a:tc>
                <a:tc>
                  <a:txBody>
                    <a:bodyPr/>
                    <a:lstStyle/>
                    <a:p>
                      <a:pPr algn="ctr"/>
                      <a:r>
                        <a:rPr kumimoji="1" lang="ja-JP" altLang="en-US" sz="1000" b="0">
                          <a:solidFill>
                            <a:schemeClr val="tx1"/>
                          </a:solidFill>
                          <a:latin typeface="+mn-ea"/>
                          <a:ea typeface="+mn-ea"/>
                        </a:rPr>
                        <a:t>取得単位</a:t>
                      </a:r>
                    </a:p>
                  </a:txBody>
                  <a:tcPr anchor="ctr"/>
                </a:tc>
                <a:tc>
                  <a:txBody>
                    <a:bodyPr/>
                    <a:lstStyle/>
                    <a:p>
                      <a:pPr algn="ctr"/>
                      <a:r>
                        <a:rPr kumimoji="1" lang="ja-JP" altLang="en-US" sz="1000" b="0">
                          <a:solidFill>
                            <a:schemeClr val="tx1"/>
                          </a:solidFill>
                          <a:latin typeface="+mn-ea"/>
                          <a:ea typeface="+mn-ea"/>
                        </a:rPr>
                        <a:t>取得期間</a:t>
                      </a:r>
                    </a:p>
                  </a:txBody>
                  <a:tcPr anchor="ctr"/>
                </a:tc>
                <a:tc>
                  <a:txBody>
                    <a:bodyPr/>
                    <a:lstStyle/>
                    <a:p>
                      <a:pPr algn="ctr"/>
                      <a:r>
                        <a:rPr kumimoji="1" lang="ja-JP" altLang="en-US" sz="1000" b="0">
                          <a:solidFill>
                            <a:schemeClr val="tx1"/>
                          </a:solidFill>
                          <a:latin typeface="+mn-ea"/>
                          <a:ea typeface="+mn-ea"/>
                        </a:rPr>
                        <a:t>取得時期</a:t>
                      </a:r>
                    </a:p>
                  </a:txBody>
                  <a:tcPr anchor="ctr"/>
                </a:tc>
                <a:tc>
                  <a:txBody>
                    <a:bodyPr/>
                    <a:lstStyle/>
                    <a:p>
                      <a:pPr algn="ctr"/>
                      <a:r>
                        <a:rPr kumimoji="1" lang="ja-JP" altLang="en-US" sz="1000" b="0">
                          <a:solidFill>
                            <a:schemeClr val="tx1"/>
                          </a:solidFill>
                          <a:latin typeface="+mn-ea"/>
                          <a:ea typeface="+mn-ea"/>
                        </a:rPr>
                        <a:t>取得頻度</a:t>
                      </a:r>
                    </a:p>
                  </a:txBody>
                  <a:tcPr anchor="ctr"/>
                </a:tc>
                <a:tc>
                  <a:txBody>
                    <a:bodyPr/>
                    <a:lstStyle/>
                    <a:p>
                      <a:pPr algn="ctr"/>
                      <a:r>
                        <a:rPr kumimoji="1" lang="ja-JP" altLang="en-US" sz="1000" b="0">
                          <a:solidFill>
                            <a:schemeClr val="tx1"/>
                          </a:solidFill>
                          <a:latin typeface="+mn-ea"/>
                          <a:ea typeface="+mn-ea"/>
                        </a:rPr>
                        <a:t>データ</a:t>
                      </a:r>
                      <a:endParaRPr kumimoji="1" lang="en-US" altLang="ja-JP" sz="1000" b="0">
                        <a:solidFill>
                          <a:schemeClr val="tx1"/>
                        </a:solidFill>
                        <a:latin typeface="+mn-ea"/>
                        <a:ea typeface="+mn-ea"/>
                      </a:endParaRPr>
                    </a:p>
                    <a:p>
                      <a:pPr algn="ctr"/>
                      <a:r>
                        <a:rPr kumimoji="1" lang="ja-JP" altLang="en-US" sz="1000" b="0">
                          <a:solidFill>
                            <a:schemeClr val="tx1"/>
                          </a:solidFill>
                          <a:latin typeface="+mn-ea"/>
                          <a:ea typeface="+mn-ea"/>
                        </a:rPr>
                        <a:t>媒体</a:t>
                      </a:r>
                    </a:p>
                  </a:txBody>
                  <a:tcPr anchor="ctr"/>
                </a:tc>
                <a:extLst>
                  <a:ext uri="{0D108BD9-81ED-4DB2-BD59-A6C34878D82A}">
                    <a16:rowId xmlns:a16="http://schemas.microsoft.com/office/drawing/2014/main" val="2441032541"/>
                  </a:ext>
                </a:extLst>
              </a:tr>
              <a:tr h="404611">
                <a:tc>
                  <a:txBody>
                    <a:bodyPr/>
                    <a:lstStyle/>
                    <a:p>
                      <a:pPr algn="ctr"/>
                      <a:r>
                        <a:rPr kumimoji="1" lang="ja-JP" altLang="en-US" sz="1000" b="0">
                          <a:solidFill>
                            <a:schemeClr val="tx1"/>
                          </a:solidFill>
                          <a:latin typeface="+mn-ea"/>
                          <a:ea typeface="+mn-ea"/>
                        </a:rPr>
                        <a:t>測定</a:t>
                      </a:r>
                      <a:endParaRPr kumimoji="1" lang="en-US" altLang="ja-JP" sz="1000" b="0">
                        <a:solidFill>
                          <a:schemeClr val="tx1"/>
                        </a:solidFill>
                        <a:latin typeface="+mn-ea"/>
                        <a:ea typeface="+mn-ea"/>
                      </a:endParaRPr>
                    </a:p>
                    <a:p>
                      <a:pPr algn="ctr"/>
                      <a:r>
                        <a:rPr kumimoji="1" lang="ja-JP" altLang="en-US" sz="1000" b="0">
                          <a:solidFill>
                            <a:schemeClr val="tx1"/>
                          </a:solidFill>
                          <a:latin typeface="+mn-ea"/>
                          <a:ea typeface="+mn-ea"/>
                        </a:rPr>
                        <a:t>指標</a:t>
                      </a:r>
                    </a:p>
                  </a:txBody>
                  <a:tcPr anchor="ctr">
                    <a:solidFill>
                      <a:srgbClr val="C9DDEC"/>
                    </a:solidFill>
                  </a:tcPr>
                </a:tc>
                <a:tc>
                  <a:txBody>
                    <a:bodyPr/>
                    <a:lstStyle/>
                    <a:p>
                      <a:r>
                        <a:rPr kumimoji="1" lang="ja-JP" altLang="en-US" sz="900" kern="1200">
                          <a:solidFill>
                            <a:schemeClr val="bg1">
                              <a:lumMod val="75000"/>
                            </a:schemeClr>
                          </a:solidFill>
                          <a:latin typeface="+mn-ea"/>
                          <a:ea typeface="+mn-ea"/>
                          <a:cs typeface="+mn-cs"/>
                        </a:rPr>
                        <a:t>全学年が使用している</a:t>
                      </a:r>
                      <a:r>
                        <a:rPr kumimoji="1" lang="en-US" altLang="ja-JP" sz="900" kern="1200">
                          <a:solidFill>
                            <a:schemeClr val="bg1">
                              <a:lumMod val="75000"/>
                            </a:schemeClr>
                          </a:solidFill>
                          <a:latin typeface="+mn-ea"/>
                          <a:ea typeface="+mn-ea"/>
                          <a:cs typeface="+mn-cs"/>
                        </a:rPr>
                        <a:t>GIGA</a:t>
                      </a:r>
                      <a:r>
                        <a:rPr kumimoji="1" lang="ja-JP" altLang="en-US" sz="900" kern="1200">
                          <a:solidFill>
                            <a:schemeClr val="bg1">
                              <a:lumMod val="75000"/>
                            </a:schemeClr>
                          </a:solidFill>
                          <a:latin typeface="+mn-ea"/>
                          <a:ea typeface="+mn-ea"/>
                          <a:cs typeface="+mn-cs"/>
                        </a:rPr>
                        <a:t>端末の</a:t>
                      </a:r>
                      <a:r>
                        <a:rPr kumimoji="1" lang="en-US" altLang="ja-JP" sz="900" kern="1200">
                          <a:solidFill>
                            <a:schemeClr val="bg1">
                              <a:lumMod val="75000"/>
                            </a:schemeClr>
                          </a:solidFill>
                          <a:latin typeface="+mn-ea"/>
                          <a:ea typeface="+mn-ea"/>
                          <a:cs typeface="+mn-cs"/>
                        </a:rPr>
                        <a:t>1</a:t>
                      </a:r>
                      <a:r>
                        <a:rPr kumimoji="1" lang="ja-JP" altLang="en-US" sz="900" kern="1200">
                          <a:solidFill>
                            <a:schemeClr val="bg1">
                              <a:lumMod val="75000"/>
                            </a:schemeClr>
                          </a:solidFill>
                          <a:latin typeface="+mn-ea"/>
                          <a:ea typeface="+mn-ea"/>
                          <a:cs typeface="+mn-cs"/>
                        </a:rPr>
                        <a:t>日当たりのログイン数</a:t>
                      </a:r>
                    </a:p>
                  </a:txBody>
                  <a:tcPr/>
                </a:tc>
                <a:tc>
                  <a:txBody>
                    <a:bodyPr/>
                    <a:lstStyle/>
                    <a:p>
                      <a:pPr algn="ctr"/>
                      <a:r>
                        <a:rPr kumimoji="1" lang="ja-JP" altLang="en-US" sz="900" kern="1200">
                          <a:solidFill>
                            <a:schemeClr val="bg1">
                              <a:lumMod val="75000"/>
                            </a:schemeClr>
                          </a:solidFill>
                          <a:latin typeface="+mn-ea"/>
                          <a:ea typeface="+mn-ea"/>
                          <a:cs typeface="+mn-cs"/>
                        </a:rPr>
                        <a:t>保有</a:t>
                      </a:r>
                    </a:p>
                  </a:txBody>
                  <a:tcPr anchor="ctr"/>
                </a:tc>
                <a:tc>
                  <a:txBody>
                    <a:bodyPr/>
                    <a:lstStyle/>
                    <a:p>
                      <a:pPr algn="ctr"/>
                      <a:r>
                        <a:rPr kumimoji="1" lang="ja-JP" altLang="en-US" sz="900" kern="1200">
                          <a:solidFill>
                            <a:schemeClr val="bg1">
                              <a:lumMod val="75000"/>
                            </a:schemeClr>
                          </a:solidFill>
                          <a:latin typeface="+mn-ea"/>
                          <a:ea typeface="+mn-ea"/>
                          <a:cs typeface="+mn-cs"/>
                        </a:rPr>
                        <a:t>全学校</a:t>
                      </a:r>
                    </a:p>
                  </a:txBody>
                  <a:tcPr anchor="ctr"/>
                </a:tc>
                <a:tc>
                  <a:txBody>
                    <a:bodyPr/>
                    <a:lstStyle/>
                    <a:p>
                      <a:pPr algn="ctr"/>
                      <a:r>
                        <a:rPr kumimoji="1" lang="ja-JP" altLang="en-US" sz="900" kern="1200">
                          <a:solidFill>
                            <a:schemeClr val="bg1">
                              <a:lumMod val="75000"/>
                            </a:schemeClr>
                          </a:solidFill>
                          <a:latin typeface="+mn-ea"/>
                          <a:ea typeface="+mn-ea"/>
                          <a:cs typeface="+mn-cs"/>
                        </a:rPr>
                        <a:t>小</a:t>
                      </a:r>
                      <a:r>
                        <a:rPr kumimoji="1" lang="en-US" altLang="ja-JP" sz="900" kern="1200">
                          <a:solidFill>
                            <a:schemeClr val="bg1">
                              <a:lumMod val="75000"/>
                            </a:schemeClr>
                          </a:solidFill>
                          <a:latin typeface="+mn-ea"/>
                          <a:ea typeface="+mn-ea"/>
                          <a:cs typeface="+mn-cs"/>
                        </a:rPr>
                        <a:t>1</a:t>
                      </a:r>
                      <a:r>
                        <a:rPr kumimoji="1" lang="ja-JP" altLang="en-US" sz="900" kern="1200">
                          <a:solidFill>
                            <a:schemeClr val="bg1">
                              <a:lumMod val="75000"/>
                            </a:schemeClr>
                          </a:solidFill>
                          <a:latin typeface="+mn-ea"/>
                          <a:ea typeface="+mn-ea"/>
                          <a:cs typeface="+mn-cs"/>
                        </a:rPr>
                        <a:t>～</a:t>
                      </a:r>
                      <a:r>
                        <a:rPr kumimoji="1" lang="en-US" altLang="ja-JP" sz="900" kern="1200">
                          <a:solidFill>
                            <a:schemeClr val="bg1">
                              <a:lumMod val="75000"/>
                            </a:schemeClr>
                          </a:solidFill>
                          <a:latin typeface="+mn-ea"/>
                          <a:ea typeface="+mn-ea"/>
                          <a:cs typeface="+mn-cs"/>
                        </a:rPr>
                        <a:t>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ja-JP" altLang="en-US" sz="900" kern="1200">
                          <a:solidFill>
                            <a:schemeClr val="bg1">
                              <a:lumMod val="75000"/>
                            </a:schemeClr>
                          </a:solidFill>
                          <a:latin typeface="+mn-ea"/>
                          <a:ea typeface="+mn-ea"/>
                          <a:cs typeface="+mn-cs"/>
                        </a:rPr>
                        <a:t>学校</a:t>
                      </a:r>
                    </a:p>
                  </a:txBody>
                  <a:tcPr anchor="ctr"/>
                </a:tc>
                <a:tc>
                  <a:txBody>
                    <a:bodyPr/>
                    <a:lstStyle/>
                    <a:p>
                      <a:pPr algn="ctr"/>
                      <a:r>
                        <a:rPr kumimoji="1" lang="en-US" altLang="ja-JP" sz="900" kern="1200">
                          <a:solidFill>
                            <a:schemeClr val="bg1">
                              <a:lumMod val="75000"/>
                            </a:schemeClr>
                          </a:solidFill>
                          <a:latin typeface="+mn-ea"/>
                          <a:ea typeface="+mn-ea"/>
                          <a:cs typeface="+mn-cs"/>
                        </a:rPr>
                        <a:t>R6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ja-JP" altLang="en-US" sz="900" kern="1200">
                          <a:solidFill>
                            <a:schemeClr val="bg1">
                              <a:lumMod val="75000"/>
                            </a:schemeClr>
                          </a:solidFill>
                          <a:latin typeface="+mn-ea"/>
                          <a:ea typeface="+mn-ea"/>
                          <a:cs typeface="+mn-cs"/>
                        </a:rPr>
                        <a:t>通年</a:t>
                      </a:r>
                    </a:p>
                  </a:txBody>
                  <a:tcPr anchor="ctr"/>
                </a:tc>
                <a:tc>
                  <a:txBody>
                    <a:bodyPr/>
                    <a:lstStyle/>
                    <a:p>
                      <a:pPr algn="ctr"/>
                      <a:r>
                        <a:rPr kumimoji="1" lang="ja-JP" altLang="en-US" sz="900" kern="1200">
                          <a:solidFill>
                            <a:schemeClr val="bg1">
                              <a:lumMod val="75000"/>
                            </a:schemeClr>
                          </a:solidFill>
                          <a:latin typeface="+mn-ea"/>
                          <a:ea typeface="+mn-ea"/>
                          <a:cs typeface="+mn-cs"/>
                        </a:rPr>
                        <a:t>毎日</a:t>
                      </a:r>
                    </a:p>
                  </a:txBody>
                  <a:tcPr anchor="ctr"/>
                </a:tc>
                <a:tc>
                  <a:txBody>
                    <a:bodyPr/>
                    <a:lstStyle/>
                    <a:p>
                      <a:pPr algn="ctr"/>
                      <a:r>
                        <a:rPr kumimoji="1" lang="en-US" altLang="ja-JP" sz="900" kern="1200">
                          <a:solidFill>
                            <a:schemeClr val="bg1">
                              <a:lumMod val="75000"/>
                            </a:schemeClr>
                          </a:solidFill>
                          <a:latin typeface="+mn-ea"/>
                          <a:ea typeface="+mn-ea"/>
                          <a:cs typeface="+mn-cs"/>
                        </a:rPr>
                        <a:t>excel/csv</a:t>
                      </a:r>
                      <a:endParaRPr kumimoji="1" lang="ja-JP" altLang="en-US" sz="900" kern="1200">
                        <a:solidFill>
                          <a:schemeClr val="bg1">
                            <a:lumMod val="75000"/>
                          </a:schemeClr>
                        </a:solidFill>
                        <a:latin typeface="+mn-ea"/>
                        <a:ea typeface="+mn-ea"/>
                        <a:cs typeface="+mn-cs"/>
                      </a:endParaRPr>
                    </a:p>
                  </a:txBody>
                  <a:tcPr anchor="ctr"/>
                </a:tc>
                <a:extLst>
                  <a:ext uri="{0D108BD9-81ED-4DB2-BD59-A6C34878D82A}">
                    <a16:rowId xmlns:a16="http://schemas.microsoft.com/office/drawing/2014/main" val="3953623371"/>
                  </a:ext>
                </a:extLst>
              </a:tr>
              <a:tr h="404611">
                <a:tc rowSpan="12">
                  <a:txBody>
                    <a:bodyPr/>
                    <a:lstStyle/>
                    <a:p>
                      <a:pPr algn="ctr"/>
                      <a:r>
                        <a:rPr kumimoji="1" lang="ja-JP" altLang="en-US" sz="1000" b="0">
                          <a:solidFill>
                            <a:schemeClr val="tx1"/>
                          </a:solidFill>
                          <a:latin typeface="+mn-ea"/>
                          <a:ea typeface="+mn-ea"/>
                        </a:rPr>
                        <a:t>データ仮説に紐づくデータ項目</a:t>
                      </a:r>
                    </a:p>
                  </a:txBody>
                  <a:tcPr anchor="ctr">
                    <a:solidFill>
                      <a:srgbClr val="C9DDEC"/>
                    </a:solidFill>
                  </a:tcPr>
                </a:tc>
                <a:tc>
                  <a:txBody>
                    <a:bodyPr/>
                    <a:lstStyle/>
                    <a:p>
                      <a:r>
                        <a:rPr kumimoji="1" lang="ja-JP" altLang="en-US" sz="900" kern="1200">
                          <a:solidFill>
                            <a:schemeClr val="bg1">
                              <a:lumMod val="75000"/>
                            </a:schemeClr>
                          </a:solidFill>
                          <a:latin typeface="+mn-ea"/>
                          <a:ea typeface="+mn-ea"/>
                          <a:cs typeface="+mn-cs"/>
                        </a:rPr>
                        <a:t>各小学校の全国学力・学習状況調査平均正答率（全教科）</a:t>
                      </a:r>
                    </a:p>
                  </a:txBody>
                  <a:tcPr/>
                </a:tc>
                <a:tc>
                  <a:txBody>
                    <a:bodyPr/>
                    <a:lstStyle/>
                    <a:p>
                      <a:pPr algn="ctr"/>
                      <a:r>
                        <a:rPr kumimoji="1" lang="ja-JP" altLang="en-US" sz="900" kern="1200">
                          <a:solidFill>
                            <a:schemeClr val="bg1">
                              <a:lumMod val="75000"/>
                            </a:schemeClr>
                          </a:solidFill>
                          <a:latin typeface="+mn-ea"/>
                          <a:ea typeface="+mn-ea"/>
                          <a:cs typeface="+mn-cs"/>
                        </a:rPr>
                        <a:t>保有</a:t>
                      </a:r>
                    </a:p>
                  </a:txBody>
                  <a:tcPr anchor="ctr"/>
                </a:tc>
                <a:tc>
                  <a:txBody>
                    <a:bodyPr/>
                    <a:lstStyle/>
                    <a:p>
                      <a:pPr algn="ctr"/>
                      <a:r>
                        <a:rPr kumimoji="1" lang="ja-JP" altLang="en-US" sz="900" kern="1200">
                          <a:solidFill>
                            <a:schemeClr val="bg1">
                              <a:lumMod val="75000"/>
                            </a:schemeClr>
                          </a:solidFill>
                          <a:latin typeface="+mn-ea"/>
                          <a:ea typeface="+mn-ea"/>
                          <a:cs typeface="+mn-cs"/>
                        </a:rPr>
                        <a:t>全学校</a:t>
                      </a:r>
                    </a:p>
                  </a:txBody>
                  <a:tcPr anchor="ctr"/>
                </a:tc>
                <a:tc>
                  <a:txBody>
                    <a:bodyPr/>
                    <a:lstStyle/>
                    <a:p>
                      <a:pPr algn="ctr"/>
                      <a:r>
                        <a:rPr kumimoji="1" lang="ja-JP" altLang="en-US" sz="900" kern="1200">
                          <a:solidFill>
                            <a:schemeClr val="bg1">
                              <a:lumMod val="75000"/>
                            </a:schemeClr>
                          </a:solidFill>
                          <a:latin typeface="+mn-ea"/>
                          <a:ea typeface="+mn-ea"/>
                          <a:cs typeface="+mn-cs"/>
                        </a:rPr>
                        <a:t>小</a:t>
                      </a:r>
                      <a:r>
                        <a:rPr kumimoji="1" lang="en-US" altLang="ja-JP" sz="900" kern="1200">
                          <a:solidFill>
                            <a:schemeClr val="bg1">
                              <a:lumMod val="75000"/>
                            </a:schemeClr>
                          </a:solidFill>
                          <a:latin typeface="+mn-ea"/>
                          <a:ea typeface="+mn-ea"/>
                          <a:cs typeface="+mn-cs"/>
                        </a:rPr>
                        <a:t>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ja-JP" altLang="en-US" sz="900" kern="1200">
                          <a:solidFill>
                            <a:schemeClr val="bg1">
                              <a:lumMod val="75000"/>
                            </a:schemeClr>
                          </a:solidFill>
                          <a:latin typeface="+mn-ea"/>
                          <a:ea typeface="+mn-ea"/>
                          <a:cs typeface="+mn-cs"/>
                        </a:rPr>
                        <a:t>児童個人</a:t>
                      </a:r>
                    </a:p>
                  </a:txBody>
                  <a:tcPr anchor="ctr"/>
                </a:tc>
                <a:tc>
                  <a:txBody>
                    <a:bodyPr/>
                    <a:lstStyle/>
                    <a:p>
                      <a:pPr algn="ctr"/>
                      <a:r>
                        <a:rPr kumimoji="1" lang="en-US" altLang="ja-JP" sz="900" kern="1200">
                          <a:solidFill>
                            <a:schemeClr val="bg1">
                              <a:lumMod val="75000"/>
                            </a:schemeClr>
                          </a:solidFill>
                          <a:latin typeface="+mn-ea"/>
                          <a:ea typeface="+mn-ea"/>
                          <a:cs typeface="+mn-cs"/>
                        </a:rPr>
                        <a:t>R2</a:t>
                      </a:r>
                      <a:r>
                        <a:rPr kumimoji="1" lang="ja-JP" altLang="en-US" sz="900" kern="1200">
                          <a:solidFill>
                            <a:schemeClr val="bg1">
                              <a:lumMod val="75000"/>
                            </a:schemeClr>
                          </a:solidFill>
                          <a:latin typeface="+mn-ea"/>
                          <a:ea typeface="+mn-ea"/>
                          <a:cs typeface="+mn-cs"/>
                        </a:rPr>
                        <a:t>～</a:t>
                      </a:r>
                      <a:r>
                        <a:rPr kumimoji="1" lang="en-US" altLang="ja-JP" sz="900" kern="1200">
                          <a:solidFill>
                            <a:schemeClr val="bg1">
                              <a:lumMod val="75000"/>
                            </a:schemeClr>
                          </a:solidFill>
                          <a:latin typeface="+mn-ea"/>
                          <a:ea typeface="+mn-ea"/>
                          <a:cs typeface="+mn-cs"/>
                        </a:rPr>
                        <a:t>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en-US" altLang="ja-JP" sz="900" kern="1200">
                          <a:solidFill>
                            <a:schemeClr val="bg1">
                              <a:lumMod val="75000"/>
                            </a:schemeClr>
                          </a:solidFill>
                          <a:latin typeface="+mn-ea"/>
                          <a:ea typeface="+mn-ea"/>
                          <a:cs typeface="+mn-cs"/>
                        </a:rPr>
                        <a:t>4</a:t>
                      </a:r>
                      <a:r>
                        <a:rPr kumimoji="1" lang="ja-JP" altLang="en-US" sz="900" kern="1200">
                          <a:solidFill>
                            <a:schemeClr val="bg1">
                              <a:lumMod val="75000"/>
                            </a:schemeClr>
                          </a:solidFill>
                          <a:latin typeface="+mn-ea"/>
                          <a:ea typeface="+mn-ea"/>
                          <a:cs typeface="+mn-cs"/>
                        </a:rPr>
                        <a:t>月</a:t>
                      </a:r>
                    </a:p>
                  </a:txBody>
                  <a:tcPr anchor="ctr"/>
                </a:tc>
                <a:tc>
                  <a:txBody>
                    <a:bodyPr/>
                    <a:lstStyle/>
                    <a:p>
                      <a:pPr algn="ctr"/>
                      <a:r>
                        <a:rPr kumimoji="1" lang="ja-JP" altLang="en-US" sz="900" kern="1200">
                          <a:solidFill>
                            <a:schemeClr val="bg1">
                              <a:lumMod val="75000"/>
                            </a:schemeClr>
                          </a:solidFill>
                          <a:latin typeface="+mn-ea"/>
                          <a:ea typeface="+mn-ea"/>
                          <a:cs typeface="+mn-cs"/>
                        </a:rPr>
                        <a:t>年</a:t>
                      </a:r>
                      <a:r>
                        <a:rPr kumimoji="1" lang="en-US" altLang="ja-JP" sz="900" kern="1200">
                          <a:solidFill>
                            <a:schemeClr val="bg1">
                              <a:lumMod val="75000"/>
                            </a:schemeClr>
                          </a:solidFill>
                          <a:latin typeface="+mn-ea"/>
                          <a:ea typeface="+mn-ea"/>
                          <a:cs typeface="+mn-cs"/>
                        </a:rPr>
                        <a:t>1</a:t>
                      </a:r>
                      <a:r>
                        <a:rPr kumimoji="1" lang="ja-JP" altLang="en-US" sz="900" kern="1200">
                          <a:solidFill>
                            <a:schemeClr val="bg1">
                              <a:lumMod val="75000"/>
                            </a:schemeClr>
                          </a:solidFill>
                          <a:latin typeface="+mn-ea"/>
                          <a:ea typeface="+mn-ea"/>
                          <a:cs typeface="+mn-cs"/>
                        </a:rPr>
                        <a:t>回</a:t>
                      </a:r>
                    </a:p>
                  </a:txBody>
                  <a:tcPr anchor="ctr"/>
                </a:tc>
                <a:tc>
                  <a:txBody>
                    <a:bodyPr/>
                    <a:lstStyle/>
                    <a:p>
                      <a:pPr algn="ctr"/>
                      <a:r>
                        <a:rPr kumimoji="1" lang="en-US" altLang="ja-JP" sz="900" kern="1200">
                          <a:solidFill>
                            <a:schemeClr val="bg1">
                              <a:lumMod val="75000"/>
                            </a:schemeClr>
                          </a:solidFill>
                          <a:latin typeface="+mn-ea"/>
                          <a:ea typeface="+mn-ea"/>
                          <a:cs typeface="+mn-cs"/>
                        </a:rPr>
                        <a:t>excel/csv</a:t>
                      </a:r>
                      <a:endParaRPr kumimoji="1" lang="ja-JP" altLang="en-US" sz="900" kern="1200">
                        <a:solidFill>
                          <a:schemeClr val="bg1">
                            <a:lumMod val="75000"/>
                          </a:schemeClr>
                        </a:solidFill>
                        <a:latin typeface="+mn-ea"/>
                        <a:ea typeface="+mn-ea"/>
                        <a:cs typeface="+mn-cs"/>
                      </a:endParaRPr>
                    </a:p>
                  </a:txBody>
                  <a:tcPr anchor="ctr"/>
                </a:tc>
                <a:extLst>
                  <a:ext uri="{0D108BD9-81ED-4DB2-BD59-A6C34878D82A}">
                    <a16:rowId xmlns:a16="http://schemas.microsoft.com/office/drawing/2014/main" val="2401849115"/>
                  </a:ext>
                </a:extLst>
              </a:tr>
              <a:tr h="560231">
                <a:tc vMerge="1">
                  <a:txBody>
                    <a:bodyPr/>
                    <a:lstStyle/>
                    <a:p>
                      <a:endParaRPr kumimoji="1" lang="ja-JP" altLang="en-US" sz="1000"/>
                    </a:p>
                  </a:txBody>
                  <a:tcPr/>
                </a:tc>
                <a:tc>
                  <a:txBody>
                    <a:bodyPr/>
                    <a:lstStyle/>
                    <a:p>
                      <a:r>
                        <a:rPr kumimoji="1" lang="ja-JP" altLang="en-US" sz="900" kern="1200">
                          <a:solidFill>
                            <a:schemeClr val="bg1">
                              <a:lumMod val="75000"/>
                            </a:schemeClr>
                          </a:solidFill>
                          <a:latin typeface="+mn-ea"/>
                          <a:ea typeface="+mn-ea"/>
                          <a:cs typeface="+mn-cs"/>
                        </a:rPr>
                        <a:t>各小学校の全国学力・学習状況調査児童質問調査の設問番号（〇番）の選択肢ごとの回答割合</a:t>
                      </a:r>
                    </a:p>
                  </a:txBody>
                  <a:tcPr/>
                </a:tc>
                <a:tc>
                  <a:txBody>
                    <a:bodyPr/>
                    <a:lstStyle/>
                    <a:p>
                      <a:pPr algn="ctr"/>
                      <a:r>
                        <a:rPr kumimoji="1" lang="ja-JP" altLang="en-US" sz="900" kern="1200">
                          <a:solidFill>
                            <a:schemeClr val="bg1">
                              <a:lumMod val="75000"/>
                            </a:schemeClr>
                          </a:solidFill>
                          <a:latin typeface="+mn-ea"/>
                          <a:ea typeface="+mn-ea"/>
                          <a:cs typeface="+mn-cs"/>
                        </a:rPr>
                        <a:t>保有</a:t>
                      </a:r>
                    </a:p>
                  </a:txBody>
                  <a:tcPr anchor="ctr"/>
                </a:tc>
                <a:tc>
                  <a:txBody>
                    <a:bodyPr/>
                    <a:lstStyle/>
                    <a:p>
                      <a:pPr algn="ctr"/>
                      <a:r>
                        <a:rPr kumimoji="1" lang="ja-JP" altLang="en-US" sz="900" kern="1200">
                          <a:solidFill>
                            <a:schemeClr val="bg1">
                              <a:lumMod val="75000"/>
                            </a:schemeClr>
                          </a:solidFill>
                          <a:latin typeface="+mn-ea"/>
                          <a:ea typeface="+mn-ea"/>
                          <a:cs typeface="+mn-cs"/>
                        </a:rPr>
                        <a:t>全学校</a:t>
                      </a:r>
                    </a:p>
                  </a:txBody>
                  <a:tcPr anchor="ctr"/>
                </a:tc>
                <a:tc>
                  <a:txBody>
                    <a:bodyPr/>
                    <a:lstStyle/>
                    <a:p>
                      <a:pPr algn="ctr"/>
                      <a:r>
                        <a:rPr kumimoji="1" lang="ja-JP" altLang="en-US" sz="900" kern="1200">
                          <a:solidFill>
                            <a:schemeClr val="bg1">
                              <a:lumMod val="75000"/>
                            </a:schemeClr>
                          </a:solidFill>
                          <a:latin typeface="+mn-ea"/>
                          <a:ea typeface="+mn-ea"/>
                          <a:cs typeface="+mn-cs"/>
                        </a:rPr>
                        <a:t>小</a:t>
                      </a:r>
                      <a:r>
                        <a:rPr kumimoji="1" lang="en-US" altLang="ja-JP" sz="900" kern="1200">
                          <a:solidFill>
                            <a:schemeClr val="bg1">
                              <a:lumMod val="75000"/>
                            </a:schemeClr>
                          </a:solidFill>
                          <a:latin typeface="+mn-ea"/>
                          <a:ea typeface="+mn-ea"/>
                          <a:cs typeface="+mn-cs"/>
                        </a:rPr>
                        <a:t>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ja-JP" altLang="en-US" sz="900" kern="1200">
                          <a:solidFill>
                            <a:schemeClr val="bg1">
                              <a:lumMod val="75000"/>
                            </a:schemeClr>
                          </a:solidFill>
                          <a:latin typeface="+mn-ea"/>
                          <a:ea typeface="+mn-ea"/>
                          <a:cs typeface="+mn-cs"/>
                        </a:rPr>
                        <a:t>児童個人</a:t>
                      </a:r>
                    </a:p>
                  </a:txBody>
                  <a:tcPr anchor="ctr"/>
                </a:tc>
                <a:tc>
                  <a:txBody>
                    <a:bodyPr/>
                    <a:lstStyle/>
                    <a:p>
                      <a:pPr algn="ctr"/>
                      <a:r>
                        <a:rPr kumimoji="1" lang="en-US" altLang="ja-JP" sz="900" kern="1200">
                          <a:solidFill>
                            <a:schemeClr val="bg1">
                              <a:lumMod val="75000"/>
                            </a:schemeClr>
                          </a:solidFill>
                          <a:latin typeface="+mn-ea"/>
                          <a:ea typeface="+mn-ea"/>
                          <a:cs typeface="+mn-cs"/>
                        </a:rPr>
                        <a:t>R6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en-US" altLang="ja-JP" sz="900" kern="1200">
                          <a:solidFill>
                            <a:schemeClr val="bg1">
                              <a:lumMod val="75000"/>
                            </a:schemeClr>
                          </a:solidFill>
                          <a:latin typeface="+mn-ea"/>
                          <a:ea typeface="+mn-ea"/>
                          <a:cs typeface="+mn-cs"/>
                        </a:rPr>
                        <a:t>4</a:t>
                      </a:r>
                      <a:r>
                        <a:rPr kumimoji="1" lang="ja-JP" altLang="en-US" sz="900" kern="1200">
                          <a:solidFill>
                            <a:schemeClr val="bg1">
                              <a:lumMod val="75000"/>
                            </a:schemeClr>
                          </a:solidFill>
                          <a:latin typeface="+mn-ea"/>
                          <a:ea typeface="+mn-ea"/>
                          <a:cs typeface="+mn-cs"/>
                        </a:rPr>
                        <a:t>月</a:t>
                      </a:r>
                    </a:p>
                  </a:txBody>
                  <a:tcPr anchor="ctr"/>
                </a:tc>
                <a:tc>
                  <a:txBody>
                    <a:bodyPr/>
                    <a:lstStyle/>
                    <a:p>
                      <a:pPr algn="ctr"/>
                      <a:r>
                        <a:rPr kumimoji="1" lang="ja-JP" altLang="en-US" sz="900" kern="1200">
                          <a:solidFill>
                            <a:schemeClr val="bg1">
                              <a:lumMod val="75000"/>
                            </a:schemeClr>
                          </a:solidFill>
                          <a:latin typeface="+mn-ea"/>
                          <a:ea typeface="+mn-ea"/>
                          <a:cs typeface="+mn-cs"/>
                        </a:rPr>
                        <a:t>年</a:t>
                      </a:r>
                      <a:r>
                        <a:rPr kumimoji="1" lang="en-US" altLang="ja-JP" sz="900" kern="1200">
                          <a:solidFill>
                            <a:schemeClr val="bg1">
                              <a:lumMod val="75000"/>
                            </a:schemeClr>
                          </a:solidFill>
                          <a:latin typeface="+mn-ea"/>
                          <a:ea typeface="+mn-ea"/>
                          <a:cs typeface="+mn-cs"/>
                        </a:rPr>
                        <a:t>1</a:t>
                      </a:r>
                      <a:r>
                        <a:rPr kumimoji="1" lang="ja-JP" altLang="en-US" sz="900" kern="1200">
                          <a:solidFill>
                            <a:schemeClr val="bg1">
                              <a:lumMod val="75000"/>
                            </a:schemeClr>
                          </a:solidFill>
                          <a:latin typeface="+mn-ea"/>
                          <a:ea typeface="+mn-ea"/>
                          <a:cs typeface="+mn-cs"/>
                        </a:rPr>
                        <a:t>回</a:t>
                      </a:r>
                    </a:p>
                  </a:txBody>
                  <a:tcPr anchor="ctr"/>
                </a:tc>
                <a:tc>
                  <a:txBody>
                    <a:bodyPr/>
                    <a:lstStyle/>
                    <a:p>
                      <a:pPr algn="ctr"/>
                      <a:r>
                        <a:rPr kumimoji="1" lang="en-US" altLang="ja-JP" sz="900" kern="1200">
                          <a:solidFill>
                            <a:schemeClr val="bg1">
                              <a:lumMod val="75000"/>
                            </a:schemeClr>
                          </a:solidFill>
                          <a:latin typeface="+mn-ea"/>
                          <a:ea typeface="+mn-ea"/>
                          <a:cs typeface="+mn-cs"/>
                        </a:rPr>
                        <a:t>excel/csv</a:t>
                      </a:r>
                      <a:endParaRPr kumimoji="1" lang="ja-JP" altLang="en-US" sz="900" kern="1200">
                        <a:solidFill>
                          <a:schemeClr val="bg1">
                            <a:lumMod val="75000"/>
                          </a:schemeClr>
                        </a:solidFill>
                        <a:latin typeface="+mn-ea"/>
                        <a:ea typeface="+mn-ea"/>
                        <a:cs typeface="+mn-cs"/>
                      </a:endParaRPr>
                    </a:p>
                  </a:txBody>
                  <a:tcPr anchor="ctr"/>
                </a:tc>
                <a:extLst>
                  <a:ext uri="{0D108BD9-81ED-4DB2-BD59-A6C34878D82A}">
                    <a16:rowId xmlns:a16="http://schemas.microsoft.com/office/drawing/2014/main" val="112523971"/>
                  </a:ext>
                </a:extLst>
              </a:tr>
              <a:tr h="248992">
                <a:tc vMerge="1">
                  <a:txBody>
                    <a:bodyPr/>
                    <a:lstStyle/>
                    <a:p>
                      <a:endParaRPr kumimoji="1" lang="ja-JP" altLang="en-US" sz="1000"/>
                    </a:p>
                  </a:txBody>
                  <a:tcPr/>
                </a:tc>
                <a:tc>
                  <a:txBody>
                    <a:bodyPr/>
                    <a:lstStyle/>
                    <a:p>
                      <a:r>
                        <a:rPr kumimoji="1" lang="ja-JP" altLang="en-US" sz="900" kern="1200">
                          <a:solidFill>
                            <a:schemeClr val="bg1">
                              <a:lumMod val="75000"/>
                            </a:schemeClr>
                          </a:solidFill>
                          <a:latin typeface="+mn-ea"/>
                          <a:ea typeface="+mn-ea"/>
                          <a:cs typeface="+mn-cs"/>
                        </a:rPr>
                        <a:t>各小学校の教員の平均年齢</a:t>
                      </a:r>
                    </a:p>
                  </a:txBody>
                  <a:tcPr/>
                </a:tc>
                <a:tc>
                  <a:txBody>
                    <a:bodyPr/>
                    <a:lstStyle/>
                    <a:p>
                      <a:pPr algn="ctr"/>
                      <a:r>
                        <a:rPr kumimoji="1" lang="ja-JP" altLang="en-US" sz="900" kern="1200">
                          <a:solidFill>
                            <a:schemeClr val="bg1">
                              <a:lumMod val="75000"/>
                            </a:schemeClr>
                          </a:solidFill>
                          <a:latin typeface="+mn-ea"/>
                          <a:ea typeface="+mn-ea"/>
                          <a:cs typeface="+mn-cs"/>
                        </a:rPr>
                        <a:t>保有</a:t>
                      </a:r>
                    </a:p>
                  </a:txBody>
                  <a:tcPr anchor="ctr"/>
                </a:tc>
                <a:tc>
                  <a:txBody>
                    <a:bodyPr/>
                    <a:lstStyle/>
                    <a:p>
                      <a:pPr algn="ctr"/>
                      <a:r>
                        <a:rPr kumimoji="1" lang="ja-JP" altLang="en-US" sz="900" kern="1200">
                          <a:solidFill>
                            <a:schemeClr val="bg1">
                              <a:lumMod val="75000"/>
                            </a:schemeClr>
                          </a:solidFill>
                          <a:latin typeface="+mn-ea"/>
                          <a:ea typeface="+mn-ea"/>
                          <a:cs typeface="+mn-cs"/>
                        </a:rPr>
                        <a:t>全学校</a:t>
                      </a:r>
                    </a:p>
                  </a:txBody>
                  <a:tcPr anchor="ctr"/>
                </a:tc>
                <a:tc>
                  <a:txBody>
                    <a:bodyPr/>
                    <a:lstStyle/>
                    <a:p>
                      <a:pPr algn="ctr"/>
                      <a:r>
                        <a:rPr kumimoji="1" lang="ja-JP" altLang="en-US" sz="900" kern="1200">
                          <a:solidFill>
                            <a:schemeClr val="bg1">
                              <a:lumMod val="75000"/>
                            </a:schemeClr>
                          </a:solidFill>
                          <a:latin typeface="+mn-ea"/>
                          <a:ea typeface="+mn-ea"/>
                          <a:cs typeface="+mn-cs"/>
                        </a:rPr>
                        <a:t>ー</a:t>
                      </a:r>
                    </a:p>
                  </a:txBody>
                  <a:tcPr anchor="ctr"/>
                </a:tc>
                <a:tc>
                  <a:txBody>
                    <a:bodyPr/>
                    <a:lstStyle/>
                    <a:p>
                      <a:pPr algn="ctr"/>
                      <a:r>
                        <a:rPr kumimoji="1" lang="ja-JP" altLang="en-US" sz="900" kern="1200">
                          <a:solidFill>
                            <a:schemeClr val="bg1">
                              <a:lumMod val="75000"/>
                            </a:schemeClr>
                          </a:solidFill>
                          <a:latin typeface="+mn-ea"/>
                          <a:ea typeface="+mn-ea"/>
                          <a:cs typeface="+mn-cs"/>
                        </a:rPr>
                        <a:t>教員個人</a:t>
                      </a:r>
                    </a:p>
                  </a:txBody>
                  <a:tcPr anchor="ctr"/>
                </a:tc>
                <a:tc>
                  <a:txBody>
                    <a:bodyPr/>
                    <a:lstStyle/>
                    <a:p>
                      <a:pPr algn="ctr"/>
                      <a:r>
                        <a:rPr kumimoji="1" lang="en-US" altLang="ja-JP" sz="900" kern="1200">
                          <a:solidFill>
                            <a:schemeClr val="bg1">
                              <a:lumMod val="75000"/>
                            </a:schemeClr>
                          </a:solidFill>
                          <a:latin typeface="+mn-ea"/>
                          <a:ea typeface="+mn-ea"/>
                          <a:cs typeface="+mn-cs"/>
                        </a:rPr>
                        <a:t>R6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en-US" altLang="ja-JP" sz="900" kern="1200">
                          <a:solidFill>
                            <a:schemeClr val="bg1">
                              <a:lumMod val="75000"/>
                            </a:schemeClr>
                          </a:solidFill>
                          <a:latin typeface="+mn-ea"/>
                          <a:ea typeface="+mn-ea"/>
                          <a:cs typeface="+mn-cs"/>
                        </a:rPr>
                        <a:t>4</a:t>
                      </a:r>
                      <a:r>
                        <a:rPr kumimoji="1" lang="ja-JP" altLang="en-US" sz="900" kern="1200">
                          <a:solidFill>
                            <a:schemeClr val="bg1">
                              <a:lumMod val="75000"/>
                            </a:schemeClr>
                          </a:solidFill>
                          <a:latin typeface="+mn-ea"/>
                          <a:ea typeface="+mn-ea"/>
                          <a:cs typeface="+mn-cs"/>
                        </a:rPr>
                        <a:t>月</a:t>
                      </a:r>
                    </a:p>
                  </a:txBody>
                  <a:tcPr anchor="ctr"/>
                </a:tc>
                <a:tc>
                  <a:txBody>
                    <a:bodyPr/>
                    <a:lstStyle/>
                    <a:p>
                      <a:pPr algn="ctr"/>
                      <a:r>
                        <a:rPr kumimoji="1" lang="ja-JP" altLang="en-US" sz="900" kern="1200">
                          <a:solidFill>
                            <a:schemeClr val="bg1">
                              <a:lumMod val="75000"/>
                            </a:schemeClr>
                          </a:solidFill>
                          <a:latin typeface="+mn-ea"/>
                          <a:ea typeface="+mn-ea"/>
                          <a:cs typeface="+mn-cs"/>
                        </a:rPr>
                        <a:t>年</a:t>
                      </a:r>
                      <a:r>
                        <a:rPr kumimoji="1" lang="en-US" altLang="ja-JP" sz="900" kern="1200">
                          <a:solidFill>
                            <a:schemeClr val="bg1">
                              <a:lumMod val="75000"/>
                            </a:schemeClr>
                          </a:solidFill>
                          <a:latin typeface="+mn-ea"/>
                          <a:ea typeface="+mn-ea"/>
                          <a:cs typeface="+mn-cs"/>
                        </a:rPr>
                        <a:t>1</a:t>
                      </a:r>
                      <a:r>
                        <a:rPr kumimoji="1" lang="ja-JP" altLang="en-US" sz="900" kern="1200">
                          <a:solidFill>
                            <a:schemeClr val="bg1">
                              <a:lumMod val="75000"/>
                            </a:schemeClr>
                          </a:solidFill>
                          <a:latin typeface="+mn-ea"/>
                          <a:ea typeface="+mn-ea"/>
                          <a:cs typeface="+mn-cs"/>
                        </a:rPr>
                        <a:t>回</a:t>
                      </a:r>
                    </a:p>
                  </a:txBody>
                  <a:tcPr anchor="ctr"/>
                </a:tc>
                <a:tc>
                  <a:txBody>
                    <a:bodyPr/>
                    <a:lstStyle/>
                    <a:p>
                      <a:pPr algn="ctr"/>
                      <a:r>
                        <a:rPr kumimoji="1" lang="ja-JP" altLang="en-US" sz="900" kern="1200">
                          <a:solidFill>
                            <a:schemeClr val="bg1">
                              <a:lumMod val="75000"/>
                            </a:schemeClr>
                          </a:solidFill>
                          <a:latin typeface="+mn-ea"/>
                          <a:ea typeface="+mn-ea"/>
                          <a:cs typeface="+mn-cs"/>
                        </a:rPr>
                        <a:t>紙</a:t>
                      </a:r>
                      <a:endParaRPr kumimoji="1" lang="en-US" altLang="ja-JP" sz="900" kern="1200">
                        <a:solidFill>
                          <a:schemeClr val="bg1">
                            <a:lumMod val="75000"/>
                          </a:schemeClr>
                        </a:solidFill>
                        <a:latin typeface="+mn-ea"/>
                        <a:ea typeface="+mn-ea"/>
                        <a:cs typeface="+mn-cs"/>
                      </a:endParaRPr>
                    </a:p>
                  </a:txBody>
                  <a:tcPr anchor="ctr"/>
                </a:tc>
                <a:extLst>
                  <a:ext uri="{0D108BD9-81ED-4DB2-BD59-A6C34878D82A}">
                    <a16:rowId xmlns:a16="http://schemas.microsoft.com/office/drawing/2014/main" val="3539092348"/>
                  </a:ext>
                </a:extLst>
              </a:tr>
              <a:tr h="404611">
                <a:tc vMerge="1">
                  <a:txBody>
                    <a:bodyPr/>
                    <a:lstStyle/>
                    <a:p>
                      <a:endParaRPr kumimoji="1" lang="ja-JP" altLang="en-US" sz="1000"/>
                    </a:p>
                  </a:txBody>
                  <a:tcPr/>
                </a:tc>
                <a:tc>
                  <a:txBody>
                    <a:bodyPr/>
                    <a:lstStyle/>
                    <a:p>
                      <a:r>
                        <a:rPr kumimoji="1" lang="ja-JP" altLang="en-US" sz="900" kern="1200">
                          <a:solidFill>
                            <a:schemeClr val="bg1">
                              <a:lumMod val="75000"/>
                            </a:schemeClr>
                          </a:solidFill>
                          <a:latin typeface="+mn-ea"/>
                          <a:ea typeface="+mn-ea"/>
                          <a:cs typeface="+mn-cs"/>
                        </a:rPr>
                        <a:t>各小学校の平均回線速度</a:t>
                      </a:r>
                    </a:p>
                  </a:txBody>
                  <a:tcPr/>
                </a:tc>
                <a:tc>
                  <a:txBody>
                    <a:bodyPr/>
                    <a:lstStyle/>
                    <a:p>
                      <a:pPr algn="ctr"/>
                      <a:r>
                        <a:rPr kumimoji="1" lang="ja-JP" altLang="en-US" sz="900" kern="1200">
                          <a:solidFill>
                            <a:schemeClr val="bg1">
                              <a:lumMod val="75000"/>
                            </a:schemeClr>
                          </a:solidFill>
                          <a:latin typeface="+mn-ea"/>
                          <a:ea typeface="+mn-ea"/>
                          <a:cs typeface="+mn-cs"/>
                        </a:rPr>
                        <a:t>保有</a:t>
                      </a:r>
                    </a:p>
                  </a:txBody>
                  <a:tcPr anchor="ctr"/>
                </a:tc>
                <a:tc>
                  <a:txBody>
                    <a:bodyPr/>
                    <a:lstStyle/>
                    <a:p>
                      <a:pPr algn="ctr"/>
                      <a:r>
                        <a:rPr kumimoji="1" lang="ja-JP" altLang="en-US" sz="900" kern="1200">
                          <a:solidFill>
                            <a:schemeClr val="bg1">
                              <a:lumMod val="75000"/>
                            </a:schemeClr>
                          </a:solidFill>
                          <a:latin typeface="+mn-ea"/>
                          <a:ea typeface="+mn-ea"/>
                          <a:cs typeface="+mn-cs"/>
                        </a:rPr>
                        <a:t>全学校</a:t>
                      </a:r>
                    </a:p>
                  </a:txBody>
                  <a:tcPr anchor="ctr"/>
                </a:tc>
                <a:tc>
                  <a:txBody>
                    <a:bodyPr/>
                    <a:lstStyle/>
                    <a:p>
                      <a:pPr algn="ctr"/>
                      <a:r>
                        <a:rPr kumimoji="1" lang="ja-JP" altLang="en-US" sz="900" kern="1200">
                          <a:solidFill>
                            <a:schemeClr val="bg1">
                              <a:lumMod val="75000"/>
                            </a:schemeClr>
                          </a:solidFill>
                          <a:latin typeface="+mn-ea"/>
                          <a:ea typeface="+mn-ea"/>
                          <a:cs typeface="+mn-cs"/>
                        </a:rPr>
                        <a:t>ー</a:t>
                      </a:r>
                    </a:p>
                  </a:txBody>
                  <a:tcPr anchor="ctr"/>
                </a:tc>
                <a:tc>
                  <a:txBody>
                    <a:bodyPr/>
                    <a:lstStyle/>
                    <a:p>
                      <a:pPr algn="ctr"/>
                      <a:r>
                        <a:rPr kumimoji="1" lang="ja-JP" altLang="en-US" sz="900" kern="1200">
                          <a:solidFill>
                            <a:schemeClr val="bg1">
                              <a:lumMod val="75000"/>
                            </a:schemeClr>
                          </a:solidFill>
                          <a:latin typeface="+mn-ea"/>
                          <a:ea typeface="+mn-ea"/>
                          <a:cs typeface="+mn-cs"/>
                        </a:rPr>
                        <a:t>学校</a:t>
                      </a:r>
                    </a:p>
                  </a:txBody>
                  <a:tcPr anchor="ctr"/>
                </a:tc>
                <a:tc>
                  <a:txBody>
                    <a:bodyPr/>
                    <a:lstStyle/>
                    <a:p>
                      <a:pPr algn="ctr"/>
                      <a:r>
                        <a:rPr kumimoji="1" lang="en-US" altLang="ja-JP" sz="900" kern="1200">
                          <a:solidFill>
                            <a:schemeClr val="bg1">
                              <a:lumMod val="75000"/>
                            </a:schemeClr>
                          </a:solidFill>
                          <a:latin typeface="+mn-ea"/>
                          <a:ea typeface="+mn-ea"/>
                          <a:cs typeface="+mn-cs"/>
                        </a:rPr>
                        <a:t>R6</a:t>
                      </a:r>
                      <a:endParaRPr kumimoji="1" lang="ja-JP" altLang="en-US" sz="900" kern="1200">
                        <a:solidFill>
                          <a:schemeClr val="bg1">
                            <a:lumMod val="75000"/>
                          </a:schemeClr>
                        </a:solidFill>
                        <a:latin typeface="+mn-ea"/>
                        <a:ea typeface="+mn-ea"/>
                        <a:cs typeface="+mn-cs"/>
                      </a:endParaRPr>
                    </a:p>
                  </a:txBody>
                  <a:tcPr anchor="ctr"/>
                </a:tc>
                <a:tc>
                  <a:txBody>
                    <a:bodyPr/>
                    <a:lstStyle/>
                    <a:p>
                      <a:pPr algn="ctr"/>
                      <a:r>
                        <a:rPr kumimoji="1" lang="ja-JP" altLang="en-US" sz="900" kern="1200">
                          <a:solidFill>
                            <a:schemeClr val="bg1">
                              <a:lumMod val="75000"/>
                            </a:schemeClr>
                          </a:solidFill>
                          <a:latin typeface="+mn-ea"/>
                          <a:ea typeface="+mn-ea"/>
                          <a:cs typeface="+mn-cs"/>
                        </a:rPr>
                        <a:t>通年</a:t>
                      </a:r>
                      <a:endParaRPr kumimoji="1" lang="en-US" altLang="ja-JP" sz="900" kern="1200">
                        <a:solidFill>
                          <a:schemeClr val="bg1">
                            <a:lumMod val="75000"/>
                          </a:schemeClr>
                        </a:solidFill>
                        <a:latin typeface="+mn-ea"/>
                        <a:ea typeface="+mn-ea"/>
                        <a:cs typeface="+mn-cs"/>
                      </a:endParaRPr>
                    </a:p>
                  </a:txBody>
                  <a:tcPr anchor="ctr"/>
                </a:tc>
                <a:tc>
                  <a:txBody>
                    <a:bodyPr/>
                    <a:lstStyle/>
                    <a:p>
                      <a:pPr algn="ctr"/>
                      <a:r>
                        <a:rPr kumimoji="1" lang="ja-JP" altLang="en-US" sz="900" kern="1200">
                          <a:solidFill>
                            <a:schemeClr val="bg1">
                              <a:lumMod val="75000"/>
                            </a:schemeClr>
                          </a:solidFill>
                          <a:latin typeface="+mn-ea"/>
                          <a:ea typeface="+mn-ea"/>
                          <a:cs typeface="+mn-cs"/>
                        </a:rPr>
                        <a:t>月</a:t>
                      </a:r>
                      <a:r>
                        <a:rPr kumimoji="1" lang="en-US" altLang="ja-JP" sz="900" kern="1200">
                          <a:solidFill>
                            <a:schemeClr val="bg1">
                              <a:lumMod val="75000"/>
                            </a:schemeClr>
                          </a:solidFill>
                          <a:latin typeface="+mn-ea"/>
                          <a:ea typeface="+mn-ea"/>
                          <a:cs typeface="+mn-cs"/>
                        </a:rPr>
                        <a:t>1</a:t>
                      </a:r>
                      <a:r>
                        <a:rPr kumimoji="1" lang="ja-JP" altLang="en-US" sz="900" kern="1200">
                          <a:solidFill>
                            <a:schemeClr val="bg1">
                              <a:lumMod val="75000"/>
                            </a:schemeClr>
                          </a:solidFill>
                          <a:latin typeface="+mn-ea"/>
                          <a:ea typeface="+mn-ea"/>
                          <a:cs typeface="+mn-cs"/>
                        </a:rPr>
                        <a:t>回</a:t>
                      </a:r>
                    </a:p>
                  </a:txBody>
                  <a:tcPr anchor="ctr"/>
                </a:tc>
                <a:tc>
                  <a:txBody>
                    <a:bodyPr/>
                    <a:lstStyle/>
                    <a:p>
                      <a:pPr algn="ctr"/>
                      <a:r>
                        <a:rPr kumimoji="1" lang="en-US" altLang="ja-JP" sz="900" kern="1200">
                          <a:solidFill>
                            <a:schemeClr val="bg1">
                              <a:lumMod val="75000"/>
                            </a:schemeClr>
                          </a:solidFill>
                          <a:latin typeface="+mn-ea"/>
                          <a:ea typeface="+mn-ea"/>
                          <a:cs typeface="+mn-cs"/>
                        </a:rPr>
                        <a:t>excel/csv</a:t>
                      </a:r>
                      <a:endParaRPr kumimoji="1" lang="ja-JP" altLang="en-US" sz="900" kern="1200">
                        <a:solidFill>
                          <a:schemeClr val="bg1">
                            <a:lumMod val="75000"/>
                          </a:schemeClr>
                        </a:solidFill>
                        <a:latin typeface="+mn-ea"/>
                        <a:ea typeface="+mn-ea"/>
                        <a:cs typeface="+mn-cs"/>
                      </a:endParaRPr>
                    </a:p>
                  </a:txBody>
                  <a:tcPr anchor="ctr"/>
                </a:tc>
                <a:extLst>
                  <a:ext uri="{0D108BD9-81ED-4DB2-BD59-A6C34878D82A}">
                    <a16:rowId xmlns:a16="http://schemas.microsoft.com/office/drawing/2014/main" val="3180511772"/>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2102463129"/>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2177820466"/>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1538387720"/>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3071482373"/>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3853330752"/>
                  </a:ext>
                </a:extLst>
              </a:tr>
              <a:tr h="248992">
                <a:tc vMerge="1">
                  <a:txBody>
                    <a:bodyPr/>
                    <a:lstStyle/>
                    <a:p>
                      <a:endParaRPr kumimoji="1" lang="ja-JP" altLang="en-US"/>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2773834823"/>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4031724181"/>
                  </a:ext>
                </a:extLst>
              </a:tr>
              <a:tr h="248992">
                <a:tc vMerge="1">
                  <a:txBody>
                    <a:bodyPr/>
                    <a:lstStyle/>
                    <a:p>
                      <a:endParaRPr kumimoji="1" lang="ja-JP" altLang="en-US" sz="1000"/>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tc>
                  <a:txBody>
                    <a:bodyPr/>
                    <a:lstStyle/>
                    <a:p>
                      <a:endParaRPr kumimoji="1" lang="ja-JP" altLang="en-US" sz="900">
                        <a:latin typeface="+mn-ea"/>
                        <a:ea typeface="+mn-ea"/>
                      </a:endParaRPr>
                    </a:p>
                  </a:txBody>
                  <a:tcPr/>
                </a:tc>
                <a:extLst>
                  <a:ext uri="{0D108BD9-81ED-4DB2-BD59-A6C34878D82A}">
                    <a16:rowId xmlns:a16="http://schemas.microsoft.com/office/drawing/2014/main" val="27572775"/>
                  </a:ext>
                </a:extLst>
              </a:tr>
            </a:tbl>
          </a:graphicData>
        </a:graphic>
      </p:graphicFrame>
      <p:sp>
        <p:nvSpPr>
          <p:cNvPr id="11" name="テキスト ボックス 10">
            <a:extLst>
              <a:ext uri="{FF2B5EF4-FFF2-40B4-BE49-F238E27FC236}">
                <a16:creationId xmlns:a16="http://schemas.microsoft.com/office/drawing/2014/main" id="{115B303B-296A-E0F8-F869-7DB97257D5BD}"/>
              </a:ext>
            </a:extLst>
          </p:cNvPr>
          <p:cNvSpPr txBox="1"/>
          <p:nvPr/>
        </p:nvSpPr>
        <p:spPr>
          <a:xfrm>
            <a:off x="6716110" y="6492206"/>
            <a:ext cx="2838852" cy="338554"/>
          </a:xfrm>
          <a:prstGeom prst="rect">
            <a:avLst/>
          </a:prstGeom>
          <a:noFill/>
        </p:spPr>
        <p:txBody>
          <a:bodyPr wrap="square" rtlCol="0">
            <a:spAutoFit/>
          </a:bodyPr>
          <a:lstStyle/>
          <a:p>
            <a:r>
              <a:rPr lang="ja-JP" altLang="en-US" sz="800">
                <a:hlinkClick r:id="rId2" action="ppaction://hlinksldjump"/>
              </a:rPr>
              <a:t>関連資料リンク①　▶　データ項目検討のポイント</a:t>
            </a:r>
            <a:endParaRPr lang="en-US" altLang="ja-JP" sz="800"/>
          </a:p>
          <a:p>
            <a:r>
              <a:rPr kumimoji="1" lang="ja-JP" altLang="en-US" sz="800">
                <a:hlinkClick r:id="rId3" action="ppaction://hlinksldjump"/>
              </a:rPr>
              <a:t>関連資料リンク②</a:t>
            </a:r>
            <a:r>
              <a:rPr lang="ja-JP" altLang="en-US" sz="800">
                <a:hlinkClick r:id="rId3" action="ppaction://hlinksldjump"/>
              </a:rPr>
              <a:t>　▶　個人情報保護に関する留意点</a:t>
            </a:r>
            <a:endParaRPr lang="en-US" altLang="ja-JP" sz="800"/>
          </a:p>
        </p:txBody>
      </p:sp>
    </p:spTree>
    <p:extLst>
      <p:ext uri="{BB962C8B-B14F-4D97-AF65-F5344CB8AC3E}">
        <p14:creationId xmlns:p14="http://schemas.microsoft.com/office/powerpoint/2010/main" val="399853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96F87D9-1F0C-021D-ED2D-F2BC04E9465B}"/>
              </a:ext>
            </a:extLst>
          </p:cNvPr>
          <p:cNvSpPr>
            <a:spLocks noGrp="1"/>
          </p:cNvSpPr>
          <p:nvPr>
            <p:ph type="body" sz="quarter" idx="10"/>
          </p:nvPr>
        </p:nvSpPr>
        <p:spPr>
          <a:xfrm>
            <a:off x="344637" y="622199"/>
            <a:ext cx="9210326" cy="1681294"/>
          </a:xfrm>
        </p:spPr>
        <p:txBody>
          <a:bodyPr/>
          <a:lstStyle/>
          <a:p>
            <a:pPr marL="0" indent="0">
              <a:buNone/>
            </a:pPr>
            <a:r>
              <a:rPr lang="en-US" altLang="ja-JP" sz="1400" b="1">
                <a:solidFill>
                  <a:srgbClr val="FF0000"/>
                </a:solidFill>
              </a:rPr>
              <a:t>※</a:t>
            </a:r>
            <a:r>
              <a:rPr lang="ja-JP" altLang="en-US" sz="1400" b="1">
                <a:solidFill>
                  <a:srgbClr val="FF0000"/>
                </a:solidFill>
              </a:rPr>
              <a:t>本資料では実施事項のイメージのみを紹介し、実際の作業は各自治体内で実施いただきます。</a:t>
            </a:r>
            <a:endParaRPr kumimoji="1" lang="en-US" altLang="ja-JP"/>
          </a:p>
          <a:p>
            <a:r>
              <a:rPr lang="ja-JP" altLang="en-US"/>
              <a:t>ステップ</a:t>
            </a:r>
            <a:r>
              <a:rPr kumimoji="1" lang="ja-JP" altLang="en-US"/>
              <a:t>③ </a:t>
            </a:r>
            <a:r>
              <a:rPr kumimoji="1" lang="en-US" altLang="ja-JP"/>
              <a:t>- 2</a:t>
            </a:r>
            <a:r>
              <a:rPr kumimoji="1" lang="ja-JP" altLang="en-US"/>
              <a:t>にて整理した複数のデータ項目を、分析</a:t>
            </a:r>
            <a:r>
              <a:rPr lang="ja-JP" altLang="en-US"/>
              <a:t>可能</a:t>
            </a:r>
            <a:r>
              <a:rPr kumimoji="1" lang="ja-JP" altLang="en-US"/>
              <a:t>なデータとなるように収集・加工します。</a:t>
            </a:r>
            <a:endParaRPr kumimoji="1" lang="en-US" altLang="ja-JP"/>
          </a:p>
          <a:p>
            <a:r>
              <a:rPr lang="ja-JP" altLang="en-US"/>
              <a:t>収集とは、ステップ③にて整理したデータ項目を担当者の手元に集める作業を指します。</a:t>
            </a:r>
            <a:endParaRPr lang="en-US" altLang="ja-JP"/>
          </a:p>
          <a:p>
            <a:r>
              <a:rPr lang="ja-JP" altLang="en-US"/>
              <a:t>加工とは、収集した複数のデータ項目において、おかしな表現や項目間で揃っていない表現等を修正する作業を指します。</a:t>
            </a:r>
            <a:endParaRPr lang="en-US" altLang="ja-JP"/>
          </a:p>
          <a:p>
            <a:endParaRPr kumimoji="1" lang="ja-JP" altLang="en-US"/>
          </a:p>
        </p:txBody>
      </p:sp>
      <p:sp>
        <p:nvSpPr>
          <p:cNvPr id="3" name="タイトル 2">
            <a:extLst>
              <a:ext uri="{FF2B5EF4-FFF2-40B4-BE49-F238E27FC236}">
                <a16:creationId xmlns:a16="http://schemas.microsoft.com/office/drawing/2014/main" id="{091BF1FA-9EC4-2B01-AE5A-190E4EFC8136}"/>
              </a:ext>
            </a:extLst>
          </p:cNvPr>
          <p:cNvSpPr>
            <a:spLocks noGrp="1"/>
          </p:cNvSpPr>
          <p:nvPr>
            <p:ph type="title"/>
          </p:nvPr>
        </p:nvSpPr>
        <p:spPr>
          <a:xfrm>
            <a:off x="354796" y="169050"/>
            <a:ext cx="4103688" cy="230832"/>
          </a:xfrm>
        </p:spPr>
        <p:txBody>
          <a:bodyPr/>
          <a:lstStyle/>
          <a:p>
            <a:r>
              <a:rPr kumimoji="1" lang="ja-JP" altLang="en-US"/>
              <a:t>データ分析のステップ</a:t>
            </a:r>
            <a:r>
              <a:rPr lang="ja-JP" altLang="en-US"/>
              <a:t>④</a:t>
            </a:r>
            <a:r>
              <a:rPr kumimoji="1" lang="ja-JP" altLang="en-US"/>
              <a:t>　データ収集・加工</a:t>
            </a:r>
          </a:p>
        </p:txBody>
      </p:sp>
      <p:sp>
        <p:nvSpPr>
          <p:cNvPr id="5" name="正方形/長方形 4">
            <a:extLst>
              <a:ext uri="{FF2B5EF4-FFF2-40B4-BE49-F238E27FC236}">
                <a16:creationId xmlns:a16="http://schemas.microsoft.com/office/drawing/2014/main" id="{CC6B82A0-74BE-8B57-586C-AFFD0DB2459D}"/>
              </a:ext>
            </a:extLst>
          </p:cNvPr>
          <p:cNvSpPr/>
          <p:nvPr/>
        </p:nvSpPr>
        <p:spPr>
          <a:xfrm>
            <a:off x="344488" y="2633030"/>
            <a:ext cx="4418012"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a:t>「収集」の実施イメージ</a:t>
            </a:r>
            <a:endParaRPr kumimoji="1" lang="ja-JP" altLang="en-US" sz="1100"/>
          </a:p>
        </p:txBody>
      </p:sp>
      <p:sp>
        <p:nvSpPr>
          <p:cNvPr id="6" name="正方形/長方形 5">
            <a:extLst>
              <a:ext uri="{FF2B5EF4-FFF2-40B4-BE49-F238E27FC236}">
                <a16:creationId xmlns:a16="http://schemas.microsoft.com/office/drawing/2014/main" id="{9CAD5CCB-47B9-5510-7043-22B8C1B45042}"/>
              </a:ext>
            </a:extLst>
          </p:cNvPr>
          <p:cNvSpPr/>
          <p:nvPr/>
        </p:nvSpPr>
        <p:spPr>
          <a:xfrm>
            <a:off x="5143502" y="2633030"/>
            <a:ext cx="4418012"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a:t>「</a:t>
            </a:r>
            <a:r>
              <a:rPr kumimoji="1" lang="ja-JP" altLang="en-US" sz="1100"/>
              <a:t>加工」の実施イメージ</a:t>
            </a:r>
          </a:p>
        </p:txBody>
      </p:sp>
      <p:sp>
        <p:nvSpPr>
          <p:cNvPr id="33" name="円柱 32">
            <a:extLst>
              <a:ext uri="{FF2B5EF4-FFF2-40B4-BE49-F238E27FC236}">
                <a16:creationId xmlns:a16="http://schemas.microsoft.com/office/drawing/2014/main" id="{12F5E786-2DE8-A6C1-33B5-B93A4488243C}"/>
              </a:ext>
            </a:extLst>
          </p:cNvPr>
          <p:cNvSpPr/>
          <p:nvPr/>
        </p:nvSpPr>
        <p:spPr>
          <a:xfrm>
            <a:off x="398517" y="3469667"/>
            <a:ext cx="621920" cy="462294"/>
          </a:xfrm>
          <a:prstGeom prst="can">
            <a:avLst/>
          </a:prstGeom>
          <a:solidFill>
            <a:srgbClr val="DCE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5" name="フローチャート: 書類 34">
            <a:extLst>
              <a:ext uri="{FF2B5EF4-FFF2-40B4-BE49-F238E27FC236}">
                <a16:creationId xmlns:a16="http://schemas.microsoft.com/office/drawing/2014/main" id="{2F233D4F-1DA8-FF4C-3C40-E9F87B6EE824}"/>
              </a:ext>
            </a:extLst>
          </p:cNvPr>
          <p:cNvSpPr/>
          <p:nvPr/>
        </p:nvSpPr>
        <p:spPr>
          <a:xfrm>
            <a:off x="1896219" y="3464603"/>
            <a:ext cx="580630" cy="462196"/>
          </a:xfrm>
          <a:prstGeom prst="flowChartDocument">
            <a:avLst/>
          </a:prstGeom>
          <a:solidFill>
            <a:srgbClr val="DCE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6" name="フローチャート: 書類 35">
            <a:extLst>
              <a:ext uri="{FF2B5EF4-FFF2-40B4-BE49-F238E27FC236}">
                <a16:creationId xmlns:a16="http://schemas.microsoft.com/office/drawing/2014/main" id="{129FCA1C-86EE-B427-D3E2-7E83FE7FCA56}"/>
              </a:ext>
            </a:extLst>
          </p:cNvPr>
          <p:cNvSpPr/>
          <p:nvPr/>
        </p:nvSpPr>
        <p:spPr>
          <a:xfrm>
            <a:off x="1063408" y="5205772"/>
            <a:ext cx="580630" cy="462196"/>
          </a:xfrm>
          <a:prstGeom prst="flowChartDocument">
            <a:avLst/>
          </a:prstGeom>
          <a:solidFill>
            <a:srgbClr val="DCE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7" name="テキスト ボックス 36">
            <a:extLst>
              <a:ext uri="{FF2B5EF4-FFF2-40B4-BE49-F238E27FC236}">
                <a16:creationId xmlns:a16="http://schemas.microsoft.com/office/drawing/2014/main" id="{E0151D4D-06B5-CD53-4AB0-B5FD6963164F}"/>
              </a:ext>
            </a:extLst>
          </p:cNvPr>
          <p:cNvSpPr txBox="1"/>
          <p:nvPr/>
        </p:nvSpPr>
        <p:spPr>
          <a:xfrm>
            <a:off x="344488" y="4143245"/>
            <a:ext cx="2258451" cy="461665"/>
          </a:xfrm>
          <a:prstGeom prst="rect">
            <a:avLst/>
          </a:prstGeom>
          <a:noFill/>
        </p:spPr>
        <p:txBody>
          <a:bodyPr wrap="square" rtlCol="0">
            <a:spAutoFit/>
          </a:bodyPr>
          <a:lstStyle/>
          <a:p>
            <a:pPr algn="ctr"/>
            <a:r>
              <a:rPr kumimoji="1" lang="ja-JP" altLang="en-US" sz="1200"/>
              <a:t>○○課が保有する</a:t>
            </a:r>
            <a:r>
              <a:rPr kumimoji="1" lang="en-US" altLang="ja-JP" sz="1200"/>
              <a:t>××</a:t>
            </a:r>
            <a:r>
              <a:rPr kumimoji="1" lang="ja-JP" altLang="en-US" sz="1200"/>
              <a:t>データ</a:t>
            </a:r>
            <a:endParaRPr kumimoji="1" lang="en-US" altLang="ja-JP" sz="1200"/>
          </a:p>
          <a:p>
            <a:pPr algn="ctr"/>
            <a:r>
              <a:rPr lang="ja-JP" altLang="en-US" sz="1200"/>
              <a:t>（システムから出力）</a:t>
            </a:r>
            <a:endParaRPr kumimoji="1" lang="ja-JP" altLang="en-US" sz="1200"/>
          </a:p>
        </p:txBody>
      </p:sp>
      <p:sp>
        <p:nvSpPr>
          <p:cNvPr id="38" name="テキスト ボックス 37">
            <a:extLst>
              <a:ext uri="{FF2B5EF4-FFF2-40B4-BE49-F238E27FC236}">
                <a16:creationId xmlns:a16="http://schemas.microsoft.com/office/drawing/2014/main" id="{4FBE59D6-6BE2-C7A1-A46B-CCADF6288A37}"/>
              </a:ext>
            </a:extLst>
          </p:cNvPr>
          <p:cNvSpPr txBox="1"/>
          <p:nvPr/>
        </p:nvSpPr>
        <p:spPr>
          <a:xfrm>
            <a:off x="224497" y="5762140"/>
            <a:ext cx="2258451" cy="461665"/>
          </a:xfrm>
          <a:prstGeom prst="rect">
            <a:avLst/>
          </a:prstGeom>
          <a:noFill/>
        </p:spPr>
        <p:txBody>
          <a:bodyPr wrap="square" rtlCol="0">
            <a:spAutoFit/>
          </a:bodyPr>
          <a:lstStyle/>
          <a:p>
            <a:pPr algn="ctr"/>
            <a:r>
              <a:rPr kumimoji="1" lang="ja-JP" altLang="en-US" sz="1200"/>
              <a:t>△△課が保有する□□データ</a:t>
            </a:r>
            <a:endParaRPr kumimoji="1" lang="en-US" altLang="ja-JP" sz="1200"/>
          </a:p>
          <a:p>
            <a:pPr algn="ctr"/>
            <a:r>
              <a:rPr lang="ja-JP" altLang="en-US" sz="1200"/>
              <a:t>（</a:t>
            </a:r>
            <a:r>
              <a:rPr lang="en-US" altLang="ja-JP" sz="1200"/>
              <a:t>csv</a:t>
            </a:r>
            <a:r>
              <a:rPr lang="ja-JP" altLang="en-US" sz="1200"/>
              <a:t>形式で保有）</a:t>
            </a:r>
            <a:endParaRPr kumimoji="1" lang="ja-JP" altLang="en-US" sz="1200"/>
          </a:p>
        </p:txBody>
      </p:sp>
      <p:cxnSp>
        <p:nvCxnSpPr>
          <p:cNvPr id="40" name="直線矢印コネクタ 39">
            <a:extLst>
              <a:ext uri="{FF2B5EF4-FFF2-40B4-BE49-F238E27FC236}">
                <a16:creationId xmlns:a16="http://schemas.microsoft.com/office/drawing/2014/main" id="{77EB4A17-105D-2802-3A10-1DE020396094}"/>
              </a:ext>
            </a:extLst>
          </p:cNvPr>
          <p:cNvCxnSpPr>
            <a:cxnSpLocks/>
            <a:stCxn id="33" idx="4"/>
            <a:endCxn id="35" idx="1"/>
          </p:cNvCxnSpPr>
          <p:nvPr/>
        </p:nvCxnSpPr>
        <p:spPr>
          <a:xfrm flipV="1">
            <a:off x="1020437" y="3695701"/>
            <a:ext cx="875782" cy="5113"/>
          </a:xfrm>
          <a:prstGeom prst="straightConnector1">
            <a:avLst/>
          </a:prstGeom>
          <a:ln w="12700">
            <a:solidFill>
              <a:srgbClr val="5A5A5A"/>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フローチャート: 複数書類 40">
            <a:extLst>
              <a:ext uri="{FF2B5EF4-FFF2-40B4-BE49-F238E27FC236}">
                <a16:creationId xmlns:a16="http://schemas.microsoft.com/office/drawing/2014/main" id="{2AD16A0F-34A0-5726-A539-C8E2C95863B0}"/>
              </a:ext>
            </a:extLst>
          </p:cNvPr>
          <p:cNvSpPr/>
          <p:nvPr/>
        </p:nvSpPr>
        <p:spPr>
          <a:xfrm>
            <a:off x="3655293" y="4511613"/>
            <a:ext cx="856531" cy="612862"/>
          </a:xfrm>
          <a:prstGeom prst="flowChartMultidocument">
            <a:avLst/>
          </a:prstGeom>
          <a:solidFill>
            <a:srgbClr val="DCEAF4"/>
          </a:solidFill>
          <a:ln>
            <a:solidFill>
              <a:srgbClr val="5A5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cxnSp>
        <p:nvCxnSpPr>
          <p:cNvPr id="44" name="直線矢印コネクタ 43">
            <a:extLst>
              <a:ext uri="{FF2B5EF4-FFF2-40B4-BE49-F238E27FC236}">
                <a16:creationId xmlns:a16="http://schemas.microsoft.com/office/drawing/2014/main" id="{3949A1AD-52F1-5483-AD08-7E9F6B65A37E}"/>
              </a:ext>
            </a:extLst>
          </p:cNvPr>
          <p:cNvCxnSpPr>
            <a:cxnSpLocks/>
            <a:stCxn id="35" idx="3"/>
            <a:endCxn id="41" idx="1"/>
          </p:cNvCxnSpPr>
          <p:nvPr/>
        </p:nvCxnSpPr>
        <p:spPr>
          <a:xfrm>
            <a:off x="2476849" y="3695701"/>
            <a:ext cx="1178444" cy="1122343"/>
          </a:xfrm>
          <a:prstGeom prst="straightConnector1">
            <a:avLst/>
          </a:prstGeom>
          <a:ln w="12700">
            <a:solidFill>
              <a:srgbClr val="5A5A5A"/>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F01B435-23AE-195D-0570-C124D72E1198}"/>
              </a:ext>
            </a:extLst>
          </p:cNvPr>
          <p:cNvCxnSpPr>
            <a:cxnSpLocks/>
            <a:stCxn id="36" idx="3"/>
            <a:endCxn id="41" idx="1"/>
          </p:cNvCxnSpPr>
          <p:nvPr/>
        </p:nvCxnSpPr>
        <p:spPr>
          <a:xfrm flipV="1">
            <a:off x="1644038" y="4818044"/>
            <a:ext cx="2011255" cy="618826"/>
          </a:xfrm>
          <a:prstGeom prst="straightConnector1">
            <a:avLst/>
          </a:prstGeom>
          <a:ln w="12700">
            <a:solidFill>
              <a:srgbClr val="5A5A5A"/>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F400D93D-84C5-A5C6-7967-B384435ABBBD}"/>
              </a:ext>
            </a:extLst>
          </p:cNvPr>
          <p:cNvSpPr txBox="1"/>
          <p:nvPr/>
        </p:nvSpPr>
        <p:spPr>
          <a:xfrm>
            <a:off x="1000157" y="3334623"/>
            <a:ext cx="902091" cy="369332"/>
          </a:xfrm>
          <a:prstGeom prst="rect">
            <a:avLst/>
          </a:prstGeom>
          <a:noFill/>
        </p:spPr>
        <p:txBody>
          <a:bodyPr wrap="square" rtlCol="0">
            <a:spAutoFit/>
          </a:bodyPr>
          <a:lstStyle/>
          <a:p>
            <a:pPr algn="ctr"/>
            <a:r>
              <a:rPr kumimoji="1" lang="ja-JP" altLang="en-US" sz="900"/>
              <a:t>システムから出力</a:t>
            </a:r>
          </a:p>
        </p:txBody>
      </p:sp>
      <p:sp>
        <p:nvSpPr>
          <p:cNvPr id="51" name="テキスト ボックス 50">
            <a:extLst>
              <a:ext uri="{FF2B5EF4-FFF2-40B4-BE49-F238E27FC236}">
                <a16:creationId xmlns:a16="http://schemas.microsoft.com/office/drawing/2014/main" id="{6B042430-2CB9-4DA5-E602-F422FC9F1A90}"/>
              </a:ext>
            </a:extLst>
          </p:cNvPr>
          <p:cNvSpPr txBox="1"/>
          <p:nvPr/>
        </p:nvSpPr>
        <p:spPr>
          <a:xfrm>
            <a:off x="3280792" y="5172291"/>
            <a:ext cx="1605534" cy="276999"/>
          </a:xfrm>
          <a:prstGeom prst="rect">
            <a:avLst/>
          </a:prstGeom>
          <a:noFill/>
        </p:spPr>
        <p:txBody>
          <a:bodyPr wrap="square" rtlCol="0">
            <a:spAutoFit/>
          </a:bodyPr>
          <a:lstStyle/>
          <a:p>
            <a:pPr algn="ctr"/>
            <a:r>
              <a:rPr lang="ja-JP" altLang="en-US" sz="1200"/>
              <a:t>教育委員会に収集</a:t>
            </a:r>
            <a:endParaRPr kumimoji="1" lang="ja-JP" altLang="en-US" sz="1200"/>
          </a:p>
        </p:txBody>
      </p:sp>
      <p:graphicFrame>
        <p:nvGraphicFramePr>
          <p:cNvPr id="53" name="表 52">
            <a:extLst>
              <a:ext uri="{FF2B5EF4-FFF2-40B4-BE49-F238E27FC236}">
                <a16:creationId xmlns:a16="http://schemas.microsoft.com/office/drawing/2014/main" id="{87576A13-7B93-8E04-413C-15F479A687AD}"/>
              </a:ext>
            </a:extLst>
          </p:cNvPr>
          <p:cNvGraphicFramePr>
            <a:graphicFrameLocks noGrp="1"/>
          </p:cNvGraphicFramePr>
          <p:nvPr>
            <p:extLst>
              <p:ext uri="{D42A27DB-BD31-4B8C-83A1-F6EECF244321}">
                <p14:modId xmlns:p14="http://schemas.microsoft.com/office/powerpoint/2010/main" val="2500151496"/>
              </p:ext>
            </p:extLst>
          </p:nvPr>
        </p:nvGraphicFramePr>
        <p:xfrm>
          <a:off x="5143502" y="3541045"/>
          <a:ext cx="2091487" cy="662940"/>
        </p:xfrm>
        <a:graphic>
          <a:graphicData uri="http://schemas.openxmlformats.org/drawingml/2006/table">
            <a:tbl>
              <a:tblPr/>
              <a:tblGrid>
                <a:gridCol w="1072242">
                  <a:extLst>
                    <a:ext uri="{9D8B030D-6E8A-4147-A177-3AD203B41FA5}">
                      <a16:colId xmlns:a16="http://schemas.microsoft.com/office/drawing/2014/main" val="2313171854"/>
                    </a:ext>
                  </a:extLst>
                </a:gridCol>
                <a:gridCol w="1019245">
                  <a:extLst>
                    <a:ext uri="{9D8B030D-6E8A-4147-A177-3AD203B41FA5}">
                      <a16:colId xmlns:a16="http://schemas.microsoft.com/office/drawing/2014/main" val="4252369875"/>
                    </a:ext>
                  </a:extLst>
                </a:gridCol>
              </a:tblGrid>
              <a:tr h="165735">
                <a:tc>
                  <a:txBody>
                    <a:bodyPr/>
                    <a:lstStyle/>
                    <a:p>
                      <a:pPr algn="ctr" fontAlgn="t"/>
                      <a:r>
                        <a:rPr lang="ja-JP" altLang="en-US" sz="1000" b="0" i="0" u="none" strike="noStrike">
                          <a:solidFill>
                            <a:srgbClr val="000000"/>
                          </a:solidFill>
                          <a:effectLst/>
                          <a:latin typeface="游ゴシック Medium 本文"/>
                          <a:ea typeface="ＭＳ Ｐゴシック" panose="020B0600070205080204" pitchFamily="50" charset="-128"/>
                        </a:rPr>
                        <a:t>学校名</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AF4"/>
                    </a:solidFill>
                  </a:tcPr>
                </a:tc>
                <a:tc>
                  <a:txBody>
                    <a:bodyPr/>
                    <a:lstStyle/>
                    <a:p>
                      <a:pPr algn="ctr" fontAlgn="t"/>
                      <a:r>
                        <a:rPr lang="en-US" altLang="ja-JP" sz="1000" b="0" i="0" u="none" strike="noStrike">
                          <a:solidFill>
                            <a:srgbClr val="000000"/>
                          </a:solidFill>
                          <a:effectLst/>
                          <a:latin typeface="游ゴシック Medium 本文"/>
                          <a:ea typeface="ＭＳ Ｐゴシック" panose="020B0600070205080204" pitchFamily="50" charset="-128"/>
                        </a:rPr>
                        <a:t>ICT</a:t>
                      </a:r>
                      <a:r>
                        <a:rPr lang="ja-JP" altLang="en-US" sz="1000" b="0" i="0" u="none" strike="noStrike">
                          <a:solidFill>
                            <a:srgbClr val="000000"/>
                          </a:solidFill>
                          <a:effectLst/>
                          <a:latin typeface="游ゴシック Medium 本文"/>
                          <a:ea typeface="ＭＳ Ｐゴシック" panose="020B0600070205080204" pitchFamily="50" charset="-128"/>
                        </a:rPr>
                        <a:t>活用率</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AF4"/>
                    </a:solidFill>
                  </a:tcPr>
                </a:tc>
                <a:extLst>
                  <a:ext uri="{0D108BD9-81ED-4DB2-BD59-A6C34878D82A}">
                    <a16:rowId xmlns:a16="http://schemas.microsoft.com/office/drawing/2014/main" val="3276652185"/>
                  </a:ext>
                </a:extLst>
              </a:tr>
              <a:tr h="165735">
                <a:tc>
                  <a:txBody>
                    <a:bodyPr/>
                    <a:lstStyle/>
                    <a:p>
                      <a:pPr algn="ctr" fontAlgn="t"/>
                      <a:r>
                        <a:rPr lang="ja-JP" altLang="en-US" sz="1000" b="0" i="0" u="none" strike="noStrike">
                          <a:solidFill>
                            <a:srgbClr val="000000"/>
                          </a:solidFill>
                          <a:effectLst/>
                          <a:latin typeface="游ゴシック Medium 本文"/>
                          <a:ea typeface="ＭＳ Ｐゴシック" panose="020B0600070205080204" pitchFamily="50" charset="-128"/>
                        </a:rPr>
                        <a:t>第三中</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游ゴシック Medium 本文"/>
                          <a:ea typeface="ＭＳ Ｐゴシック" panose="020B0600070205080204" pitchFamily="50" charset="-128"/>
                        </a:rPr>
                        <a:t>60%</a:t>
                      </a:r>
                      <a:endParaRPr lang="ja-JP" altLang="en-US" sz="1000" b="0" i="0" u="none" strike="noStrike">
                        <a:solidFill>
                          <a:srgbClr val="000000"/>
                        </a:solidFill>
                        <a:effectLst/>
                        <a:latin typeface="游ゴシック Medium 本文"/>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34770"/>
                  </a:ext>
                </a:extLst>
              </a:tr>
              <a:tr h="165735">
                <a:tc>
                  <a:txBody>
                    <a:bodyPr/>
                    <a:lstStyle/>
                    <a:p>
                      <a:pPr algn="ctr" fontAlgn="t"/>
                      <a:r>
                        <a:rPr lang="en-US" altLang="ja-JP" sz="1000" b="0" i="0" u="none" strike="noStrike">
                          <a:solidFill>
                            <a:srgbClr val="000000"/>
                          </a:solidFill>
                          <a:effectLst/>
                          <a:latin typeface="游ゴシック Medium 本文"/>
                          <a:ea typeface="ＭＳ Ｐゴシック" panose="020B0600070205080204" pitchFamily="50" charset="-128"/>
                        </a:rPr>
                        <a:t>…</a:t>
                      </a:r>
                      <a:endParaRPr lang="ja-JP" altLang="en-US" sz="1000" b="0" i="0" u="none" strike="noStrike">
                        <a:solidFill>
                          <a:srgbClr val="000000"/>
                        </a:solidFill>
                        <a:effectLst/>
                        <a:latin typeface="游ゴシック Medium 本文"/>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游ゴシック Medium 本文"/>
                          <a:ea typeface="ＭＳ Ｐゴシック" panose="020B0600070205080204" pitchFamily="50" charset="-128"/>
                        </a:rPr>
                        <a:t>78%</a:t>
                      </a:r>
                      <a:endParaRPr lang="ja-JP" altLang="en-US" sz="1000" b="0" i="0" u="none" strike="noStrike">
                        <a:solidFill>
                          <a:srgbClr val="000000"/>
                        </a:solidFill>
                        <a:effectLst/>
                        <a:latin typeface="游ゴシック Medium 本文"/>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790272"/>
                  </a:ext>
                </a:extLst>
              </a:tr>
              <a:tr h="165735">
                <a:tc>
                  <a:txBody>
                    <a:bodyPr/>
                    <a:lstStyle/>
                    <a:p>
                      <a:pPr algn="ctr" fontAlgn="t"/>
                      <a:r>
                        <a:rPr lang="en-US" altLang="ja-JP" sz="1000" b="0" i="0" u="none" strike="noStrike">
                          <a:solidFill>
                            <a:srgbClr val="000000"/>
                          </a:solidFill>
                          <a:effectLst/>
                          <a:latin typeface="游ゴシック Medium 本文"/>
                          <a:ea typeface="ＭＳ Ｐゴシック" panose="020B0600070205080204" pitchFamily="50" charset="-128"/>
                        </a:rPr>
                        <a:t>…</a:t>
                      </a:r>
                      <a:endParaRPr lang="ja-JP" altLang="en-US" sz="1000" b="0" i="0" u="none" strike="noStrike">
                        <a:solidFill>
                          <a:srgbClr val="000000"/>
                        </a:solidFill>
                        <a:effectLst/>
                        <a:latin typeface="游ゴシック Medium 本文"/>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游ゴシック Medium 本文"/>
                          <a:ea typeface="ＭＳ Ｐゴシック" panose="020B0600070205080204" pitchFamily="50" charset="-128"/>
                        </a:rPr>
                        <a:t>59%</a:t>
                      </a:r>
                      <a:endParaRPr lang="ja-JP" altLang="en-US" sz="1000" b="0" i="0" u="none" strike="noStrike">
                        <a:solidFill>
                          <a:srgbClr val="000000"/>
                        </a:solidFill>
                        <a:effectLst/>
                        <a:latin typeface="游ゴシック Medium 本文"/>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24216"/>
                  </a:ext>
                </a:extLst>
              </a:tr>
            </a:tbl>
          </a:graphicData>
        </a:graphic>
      </p:graphicFrame>
      <p:graphicFrame>
        <p:nvGraphicFramePr>
          <p:cNvPr id="54" name="表 53">
            <a:extLst>
              <a:ext uri="{FF2B5EF4-FFF2-40B4-BE49-F238E27FC236}">
                <a16:creationId xmlns:a16="http://schemas.microsoft.com/office/drawing/2014/main" id="{A69D8A67-98DA-DBE1-8DF1-1B740B19B2B3}"/>
              </a:ext>
            </a:extLst>
          </p:cNvPr>
          <p:cNvGraphicFramePr>
            <a:graphicFrameLocks noGrp="1"/>
          </p:cNvGraphicFramePr>
          <p:nvPr>
            <p:extLst>
              <p:ext uri="{D42A27DB-BD31-4B8C-83A1-F6EECF244321}">
                <p14:modId xmlns:p14="http://schemas.microsoft.com/office/powerpoint/2010/main" val="2908516909"/>
              </p:ext>
            </p:extLst>
          </p:nvPr>
        </p:nvGraphicFramePr>
        <p:xfrm>
          <a:off x="7561984" y="3541045"/>
          <a:ext cx="1999529" cy="662940"/>
        </p:xfrm>
        <a:graphic>
          <a:graphicData uri="http://schemas.openxmlformats.org/drawingml/2006/table">
            <a:tbl>
              <a:tblPr/>
              <a:tblGrid>
                <a:gridCol w="1004500">
                  <a:extLst>
                    <a:ext uri="{9D8B030D-6E8A-4147-A177-3AD203B41FA5}">
                      <a16:colId xmlns:a16="http://schemas.microsoft.com/office/drawing/2014/main" val="2313171854"/>
                    </a:ext>
                  </a:extLst>
                </a:gridCol>
                <a:gridCol w="995029">
                  <a:extLst>
                    <a:ext uri="{9D8B030D-6E8A-4147-A177-3AD203B41FA5}">
                      <a16:colId xmlns:a16="http://schemas.microsoft.com/office/drawing/2014/main" val="962501501"/>
                    </a:ext>
                  </a:extLst>
                </a:gridCol>
              </a:tblGrid>
              <a:tr h="165735">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学校名</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AF4"/>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持帰有無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AF4"/>
                    </a:solidFill>
                  </a:tcPr>
                </a:tc>
                <a:extLst>
                  <a:ext uri="{0D108BD9-81ED-4DB2-BD59-A6C34878D82A}">
                    <a16:rowId xmlns:a16="http://schemas.microsoft.com/office/drawing/2014/main" val="3276652185"/>
                  </a:ext>
                </a:extLst>
              </a:tr>
              <a:tr h="165735">
                <a:tc>
                  <a:txBody>
                    <a:bodyPr/>
                    <a:lstStyle/>
                    <a:p>
                      <a:pPr algn="ctr" fontAlgn="t"/>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第三中学校</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有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34770"/>
                  </a:ext>
                </a:extLst>
              </a:tr>
              <a:tr h="165735">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130621"/>
                  </a:ext>
                </a:extLst>
              </a:tr>
              <a:tr h="165735">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空白</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874239"/>
                  </a:ext>
                </a:extLst>
              </a:tr>
            </a:tbl>
          </a:graphicData>
        </a:graphic>
      </p:graphicFrame>
      <p:sp>
        <p:nvSpPr>
          <p:cNvPr id="55" name="テキスト ボックス 54">
            <a:extLst>
              <a:ext uri="{FF2B5EF4-FFF2-40B4-BE49-F238E27FC236}">
                <a16:creationId xmlns:a16="http://schemas.microsoft.com/office/drawing/2014/main" id="{8263791E-81ED-0ACF-7BDC-BD49F14504E7}"/>
              </a:ext>
            </a:extLst>
          </p:cNvPr>
          <p:cNvSpPr txBox="1"/>
          <p:nvPr/>
        </p:nvSpPr>
        <p:spPr>
          <a:xfrm>
            <a:off x="5143502" y="3140680"/>
            <a:ext cx="2101296" cy="415498"/>
          </a:xfrm>
          <a:prstGeom prst="rect">
            <a:avLst/>
          </a:prstGeom>
          <a:noFill/>
        </p:spPr>
        <p:txBody>
          <a:bodyPr wrap="square" rtlCol="0">
            <a:spAutoFit/>
          </a:bodyPr>
          <a:lstStyle/>
          <a:p>
            <a:pPr algn="ctr"/>
            <a:r>
              <a:rPr lang="ja-JP" altLang="en-US" sz="1050" b="1"/>
              <a:t>「学校ごとの</a:t>
            </a:r>
            <a:r>
              <a:rPr lang="en-US" altLang="ja-JP" sz="1050" b="1"/>
              <a:t>ICT</a:t>
            </a:r>
            <a:r>
              <a:rPr lang="ja-JP" altLang="en-US" sz="1050" b="1"/>
              <a:t>活用率」</a:t>
            </a:r>
            <a:r>
              <a:rPr kumimoji="1" lang="ja-JP" altLang="en-US" sz="1050" b="1"/>
              <a:t>の</a:t>
            </a:r>
            <a:endParaRPr kumimoji="1" lang="en-US" altLang="ja-JP" sz="1050" b="1"/>
          </a:p>
          <a:p>
            <a:pPr algn="ctr"/>
            <a:r>
              <a:rPr kumimoji="1" lang="ja-JP" altLang="en-US" sz="1050" b="1"/>
              <a:t>データ</a:t>
            </a:r>
          </a:p>
        </p:txBody>
      </p:sp>
      <p:sp>
        <p:nvSpPr>
          <p:cNvPr id="56" name="テキスト ボックス 55">
            <a:extLst>
              <a:ext uri="{FF2B5EF4-FFF2-40B4-BE49-F238E27FC236}">
                <a16:creationId xmlns:a16="http://schemas.microsoft.com/office/drawing/2014/main" id="{176041BB-9E60-B226-4A0E-489C940816DF}"/>
              </a:ext>
            </a:extLst>
          </p:cNvPr>
          <p:cNvSpPr txBox="1"/>
          <p:nvPr/>
        </p:nvSpPr>
        <p:spPr>
          <a:xfrm>
            <a:off x="7560860" y="3156482"/>
            <a:ext cx="1999529" cy="415498"/>
          </a:xfrm>
          <a:prstGeom prst="rect">
            <a:avLst/>
          </a:prstGeom>
          <a:noFill/>
        </p:spPr>
        <p:txBody>
          <a:bodyPr wrap="square" rtlCol="0">
            <a:spAutoFit/>
          </a:bodyPr>
          <a:lstStyle/>
          <a:p>
            <a:pPr algn="ctr"/>
            <a:r>
              <a:rPr lang="ja-JP" altLang="en-US" sz="1050" b="1"/>
              <a:t>「端末持ち帰り状況」</a:t>
            </a:r>
            <a:r>
              <a:rPr kumimoji="1" lang="ja-JP" altLang="en-US" sz="1050" b="1"/>
              <a:t>の</a:t>
            </a:r>
            <a:endParaRPr kumimoji="1" lang="en-US" altLang="ja-JP" sz="1050" b="1"/>
          </a:p>
          <a:p>
            <a:pPr algn="ctr"/>
            <a:r>
              <a:rPr kumimoji="1" lang="ja-JP" altLang="en-US" sz="1050" b="1"/>
              <a:t>データ</a:t>
            </a:r>
          </a:p>
        </p:txBody>
      </p:sp>
      <p:cxnSp>
        <p:nvCxnSpPr>
          <p:cNvPr id="57" name="直線矢印コネクタ 56">
            <a:extLst>
              <a:ext uri="{FF2B5EF4-FFF2-40B4-BE49-F238E27FC236}">
                <a16:creationId xmlns:a16="http://schemas.microsoft.com/office/drawing/2014/main" id="{EF45F882-668A-3E02-51C9-832742B85470}"/>
              </a:ext>
            </a:extLst>
          </p:cNvPr>
          <p:cNvCxnSpPr>
            <a:cxnSpLocks/>
            <a:stCxn id="53" idx="2"/>
          </p:cNvCxnSpPr>
          <p:nvPr/>
        </p:nvCxnSpPr>
        <p:spPr>
          <a:xfrm>
            <a:off x="6189245" y="4203985"/>
            <a:ext cx="1045744" cy="1053702"/>
          </a:xfrm>
          <a:prstGeom prst="straightConnector1">
            <a:avLst/>
          </a:prstGeom>
          <a:ln w="12700">
            <a:solidFill>
              <a:srgbClr val="5A5A5A"/>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CE543A06-5BA0-3101-7B4A-2D5CE20A44F6}"/>
              </a:ext>
            </a:extLst>
          </p:cNvPr>
          <p:cNvCxnSpPr>
            <a:cxnSpLocks/>
            <a:stCxn id="54" idx="2"/>
          </p:cNvCxnSpPr>
          <p:nvPr/>
        </p:nvCxnSpPr>
        <p:spPr>
          <a:xfrm flipH="1">
            <a:off x="7471922" y="4203985"/>
            <a:ext cx="1089826" cy="1053702"/>
          </a:xfrm>
          <a:prstGeom prst="straightConnector1">
            <a:avLst/>
          </a:prstGeom>
          <a:ln w="12700">
            <a:solidFill>
              <a:srgbClr val="5A5A5A"/>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81FC60DF-9D3F-C5B4-96B1-E44D90D62084}"/>
              </a:ext>
            </a:extLst>
          </p:cNvPr>
          <p:cNvSpPr txBox="1"/>
          <p:nvPr/>
        </p:nvSpPr>
        <p:spPr>
          <a:xfrm>
            <a:off x="5096731" y="5298370"/>
            <a:ext cx="4458232" cy="646331"/>
          </a:xfrm>
          <a:prstGeom prst="rect">
            <a:avLst/>
          </a:prstGeom>
          <a:noFill/>
        </p:spPr>
        <p:txBody>
          <a:bodyPr wrap="square" rtlCol="0">
            <a:spAutoFit/>
          </a:bodyPr>
          <a:lstStyle/>
          <a:p>
            <a:pPr algn="ctr"/>
            <a:r>
              <a:rPr lang="ja-JP" altLang="en-US" sz="1200"/>
              <a:t>各データにおける</a:t>
            </a:r>
            <a:r>
              <a:rPr kumimoji="1" lang="ja-JP" altLang="en-US" sz="1200"/>
              <a:t>学校名が「第</a:t>
            </a:r>
            <a:r>
              <a:rPr lang="ja-JP" altLang="en-US" sz="1200"/>
              <a:t>三</a:t>
            </a:r>
            <a:r>
              <a:rPr kumimoji="1" lang="ja-JP" altLang="en-US" sz="1200"/>
              <a:t>中」と「第三中学校」のように異なっている場合、データ分析を行う際に異なる学校とし</a:t>
            </a:r>
            <a:r>
              <a:rPr lang="ja-JP" altLang="en-US" sz="1200"/>
              <a:t>て認識されてしまうため、表記の統一が必要</a:t>
            </a:r>
            <a:endParaRPr lang="en-US" altLang="ja-JP" sz="1200"/>
          </a:p>
        </p:txBody>
      </p:sp>
      <p:sp>
        <p:nvSpPr>
          <p:cNvPr id="64" name="テキスト ボックス 63">
            <a:extLst>
              <a:ext uri="{FF2B5EF4-FFF2-40B4-BE49-F238E27FC236}">
                <a16:creationId xmlns:a16="http://schemas.microsoft.com/office/drawing/2014/main" id="{2EAFE043-0E2E-5BB6-6593-28BF4D517085}"/>
              </a:ext>
            </a:extLst>
          </p:cNvPr>
          <p:cNvSpPr txBox="1"/>
          <p:nvPr/>
        </p:nvSpPr>
        <p:spPr>
          <a:xfrm>
            <a:off x="6115051" y="6492206"/>
            <a:ext cx="3439912" cy="338554"/>
          </a:xfrm>
          <a:prstGeom prst="rect">
            <a:avLst/>
          </a:prstGeom>
          <a:noFill/>
        </p:spPr>
        <p:txBody>
          <a:bodyPr wrap="square" rtlCol="0">
            <a:spAutoFit/>
          </a:bodyPr>
          <a:lstStyle/>
          <a:p>
            <a:r>
              <a:rPr lang="ja-JP" altLang="en-US" sz="800">
                <a:hlinkClick r:id="rId2" action="ppaction://hlinksldjump"/>
              </a:rPr>
              <a:t>関連資料リンク①　▶　データ収集・加工のポイント</a:t>
            </a:r>
            <a:endParaRPr lang="en-US" altLang="ja-JP" sz="800"/>
          </a:p>
          <a:p>
            <a:r>
              <a:rPr kumimoji="1" lang="ja-JP" altLang="en-US" sz="800">
                <a:hlinkClick r:id="rId3" action="ppaction://hlinksldjump"/>
              </a:rPr>
              <a:t>関連資料リンク②</a:t>
            </a:r>
            <a:r>
              <a:rPr lang="ja-JP" altLang="en-US" sz="800">
                <a:hlinkClick r:id="rId3" action="ppaction://hlinksldjump"/>
              </a:rPr>
              <a:t>　▶　データの新規取得・整備におけるポイント</a:t>
            </a:r>
            <a:endParaRPr lang="en-US" altLang="ja-JP" sz="800"/>
          </a:p>
        </p:txBody>
      </p:sp>
    </p:spTree>
    <p:extLst>
      <p:ext uri="{BB962C8B-B14F-4D97-AF65-F5344CB8AC3E}">
        <p14:creationId xmlns:p14="http://schemas.microsoft.com/office/powerpoint/2010/main" val="39671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17EAF-2132-E768-B367-617A4483271D}"/>
            </a:ext>
          </a:extLst>
        </p:cNvPr>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5D8DD520-CC07-9FF5-23EE-BCCB187A5BDD}"/>
              </a:ext>
            </a:extLst>
          </p:cNvPr>
          <p:cNvGrpSpPr/>
          <p:nvPr/>
        </p:nvGrpSpPr>
        <p:grpSpPr>
          <a:xfrm>
            <a:off x="1402346" y="2977239"/>
            <a:ext cx="6658812" cy="3729566"/>
            <a:chOff x="1191294" y="2859030"/>
            <a:chExt cx="7080916" cy="3965984"/>
          </a:xfrm>
        </p:grpSpPr>
        <p:pic>
          <p:nvPicPr>
            <p:cNvPr id="7" name="図 6">
              <a:extLst>
                <a:ext uri="{FF2B5EF4-FFF2-40B4-BE49-F238E27FC236}">
                  <a16:creationId xmlns:a16="http://schemas.microsoft.com/office/drawing/2014/main" id="{DC1AB632-386E-D5E1-6B04-227A30AA4F80}"/>
                </a:ext>
              </a:extLst>
            </p:cNvPr>
            <p:cNvPicPr>
              <a:picLocks noChangeAspect="1"/>
            </p:cNvPicPr>
            <p:nvPr/>
          </p:nvPicPr>
          <p:blipFill>
            <a:blip r:embed="rId2"/>
            <a:stretch>
              <a:fillRect/>
            </a:stretch>
          </p:blipFill>
          <p:spPr>
            <a:xfrm>
              <a:off x="1208670" y="2859030"/>
              <a:ext cx="7063540" cy="3965984"/>
            </a:xfrm>
            <a:prstGeom prst="rect">
              <a:avLst/>
            </a:prstGeom>
            <a:ln w="28575">
              <a:solidFill>
                <a:schemeClr val="tx1"/>
              </a:solidFill>
            </a:ln>
          </p:spPr>
        </p:pic>
        <p:sp>
          <p:nvSpPr>
            <p:cNvPr id="11" name="正方形/長方形 10">
              <a:extLst>
                <a:ext uri="{FF2B5EF4-FFF2-40B4-BE49-F238E27FC236}">
                  <a16:creationId xmlns:a16="http://schemas.microsoft.com/office/drawing/2014/main" id="{E3BA2B80-7D23-B66C-AC19-D5BF3BCD699A}"/>
                </a:ext>
              </a:extLst>
            </p:cNvPr>
            <p:cNvSpPr/>
            <p:nvPr/>
          </p:nvSpPr>
          <p:spPr>
            <a:xfrm>
              <a:off x="1191294" y="4842022"/>
              <a:ext cx="1342355" cy="1982992"/>
            </a:xfrm>
            <a:prstGeom prst="rect">
              <a:avLst/>
            </a:prstGeom>
            <a:noFill/>
            <a:ln w="28575">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2" name="正方形/長方形 11">
              <a:extLst>
                <a:ext uri="{FF2B5EF4-FFF2-40B4-BE49-F238E27FC236}">
                  <a16:creationId xmlns:a16="http://schemas.microsoft.com/office/drawing/2014/main" id="{662049A6-B0BA-94D8-9DC5-DFEE53A136BF}"/>
                </a:ext>
              </a:extLst>
            </p:cNvPr>
            <p:cNvSpPr/>
            <p:nvPr/>
          </p:nvSpPr>
          <p:spPr>
            <a:xfrm>
              <a:off x="2583450" y="3842926"/>
              <a:ext cx="5688760" cy="938975"/>
            </a:xfrm>
            <a:prstGeom prst="rect">
              <a:avLst/>
            </a:prstGeom>
            <a:noFill/>
            <a:ln w="28575">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6" name="正方形/長方形 15">
              <a:extLst>
                <a:ext uri="{FF2B5EF4-FFF2-40B4-BE49-F238E27FC236}">
                  <a16:creationId xmlns:a16="http://schemas.microsoft.com/office/drawing/2014/main" id="{EC6A7D27-DC2C-2AF4-32F5-97AAB3E3C006}"/>
                </a:ext>
              </a:extLst>
            </p:cNvPr>
            <p:cNvSpPr/>
            <p:nvPr/>
          </p:nvSpPr>
          <p:spPr>
            <a:xfrm>
              <a:off x="2583450" y="4842022"/>
              <a:ext cx="5688760" cy="1982992"/>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grpSp>
      <p:sp>
        <p:nvSpPr>
          <p:cNvPr id="2" name="テキスト プレースホルダー 1">
            <a:extLst>
              <a:ext uri="{FF2B5EF4-FFF2-40B4-BE49-F238E27FC236}">
                <a16:creationId xmlns:a16="http://schemas.microsoft.com/office/drawing/2014/main" id="{BE8E4616-0152-C1DD-1A39-0716F132AB92}"/>
              </a:ext>
            </a:extLst>
          </p:cNvPr>
          <p:cNvSpPr>
            <a:spLocks noGrp="1"/>
          </p:cNvSpPr>
          <p:nvPr>
            <p:ph type="body" sz="quarter" idx="10"/>
          </p:nvPr>
        </p:nvSpPr>
        <p:spPr>
          <a:xfrm>
            <a:off x="344637" y="622199"/>
            <a:ext cx="9210326" cy="2236831"/>
          </a:xfrm>
        </p:spPr>
        <p:txBody>
          <a:bodyPr/>
          <a:lstStyle/>
          <a:p>
            <a:pPr marL="0" indent="0">
              <a:buNone/>
            </a:pPr>
            <a:r>
              <a:rPr lang="en-US" altLang="ja-JP" sz="1400" b="1">
                <a:solidFill>
                  <a:srgbClr val="FF0000"/>
                </a:solidFill>
              </a:rPr>
              <a:t>※</a:t>
            </a:r>
            <a:r>
              <a:rPr lang="ja-JP" altLang="en-US" sz="1400" b="1">
                <a:solidFill>
                  <a:srgbClr val="FF0000"/>
                </a:solidFill>
              </a:rPr>
              <a:t>本資料では実施事項のイメージのみを紹介し、実際の作業は各自治体内で実施いただきます。</a:t>
            </a:r>
          </a:p>
          <a:p>
            <a:r>
              <a:rPr kumimoji="1" lang="ja-JP" altLang="en-US"/>
              <a:t>ステップ④にて収集・加工されたデータを用いて、分析用ソフトウェア</a:t>
            </a:r>
            <a:r>
              <a:rPr lang="ja-JP" altLang="en-US"/>
              <a:t>等を</a:t>
            </a:r>
            <a:r>
              <a:rPr kumimoji="1" lang="ja-JP" altLang="en-US"/>
              <a:t>活用して分析を行います。</a:t>
            </a:r>
            <a:endParaRPr kumimoji="1" lang="en-US" altLang="ja-JP"/>
          </a:p>
          <a:p>
            <a:r>
              <a:rPr lang="ja-JP" altLang="en-US">
                <a:latin typeface="+mn-ea"/>
              </a:rPr>
              <a:t>初めてデータ分析を行う教育委員会については、まずは「単体データの可視化」、「</a:t>
            </a:r>
            <a:r>
              <a:rPr lang="ja-JP" altLang="en-US">
                <a:solidFill>
                  <a:schemeClr val="tx1"/>
                </a:solidFill>
                <a:latin typeface="+mn-ea"/>
              </a:rPr>
              <a:t>基本統計量（合計、平均、分散等）の把握」、「</a:t>
            </a:r>
            <a:r>
              <a:rPr lang="ja-JP" altLang="en-US">
                <a:solidFill>
                  <a:srgbClr val="000000"/>
                </a:solidFill>
                <a:latin typeface="+mn-ea"/>
              </a:rPr>
              <a:t>関係性の確認</a:t>
            </a:r>
            <a:r>
              <a:rPr lang="ja-JP" altLang="en-US">
                <a:solidFill>
                  <a:schemeClr val="tx1"/>
                </a:solidFill>
                <a:latin typeface="+mn-ea"/>
              </a:rPr>
              <a:t>」</a:t>
            </a:r>
            <a:r>
              <a:rPr lang="ja-JP" altLang="en-US">
                <a:latin typeface="+mn-ea"/>
              </a:rPr>
              <a:t>を推奨しており、データ分析結果の</a:t>
            </a:r>
            <a:r>
              <a:rPr kumimoji="1" lang="ja-JP" altLang="en-US">
                <a:latin typeface="+mn-ea"/>
              </a:rPr>
              <a:t>イメージは以下となります。</a:t>
            </a:r>
            <a:endParaRPr kumimoji="1" lang="en-US" altLang="ja-JP">
              <a:solidFill>
                <a:schemeClr val="tx1"/>
              </a:solidFill>
              <a:latin typeface="+mn-ea"/>
            </a:endParaRPr>
          </a:p>
          <a:p>
            <a:r>
              <a:rPr kumimoji="1" lang="ja-JP" altLang="en-US"/>
              <a:t>過去の文部科学省事業におけるデータ分析事例は</a:t>
            </a:r>
            <a:r>
              <a:rPr kumimoji="1" lang="ja-JP" altLang="en-US">
                <a:hlinkClick r:id="rId3" action="ppaction://hlinksldjump"/>
              </a:rPr>
              <a:t>こちらのページ</a:t>
            </a:r>
            <a:r>
              <a:rPr kumimoji="1" lang="ja-JP" altLang="en-US"/>
              <a:t>にて掲載しています。</a:t>
            </a:r>
            <a:endParaRPr kumimoji="1" lang="en-US" altLang="ja-JP"/>
          </a:p>
          <a:p>
            <a:r>
              <a:rPr lang="ja-JP" altLang="en-US"/>
              <a:t>データ分析結果の解釈を誤ると異なるネクストアクションの実行につながる恐れがあります。データ分析結果の確認時における留意すべき点については</a:t>
            </a:r>
            <a:r>
              <a:rPr lang="ja-JP" altLang="en-US">
                <a:hlinkClick r:id="rId4" action="ppaction://hlinksldjump"/>
              </a:rPr>
              <a:t>こちらのページ</a:t>
            </a:r>
            <a:r>
              <a:rPr lang="ja-JP" altLang="en-US"/>
              <a:t>をご確認ください。</a:t>
            </a:r>
          </a:p>
          <a:p>
            <a:endParaRPr kumimoji="1" lang="ja-JP" altLang="en-US"/>
          </a:p>
        </p:txBody>
      </p:sp>
      <p:sp>
        <p:nvSpPr>
          <p:cNvPr id="3" name="タイトル 2">
            <a:extLst>
              <a:ext uri="{FF2B5EF4-FFF2-40B4-BE49-F238E27FC236}">
                <a16:creationId xmlns:a16="http://schemas.microsoft.com/office/drawing/2014/main" id="{EEB73746-0BF6-2CAC-E48F-2487490CD934}"/>
              </a:ext>
            </a:extLst>
          </p:cNvPr>
          <p:cNvSpPr>
            <a:spLocks noGrp="1"/>
          </p:cNvSpPr>
          <p:nvPr>
            <p:ph type="title"/>
          </p:nvPr>
        </p:nvSpPr>
        <p:spPr>
          <a:xfrm>
            <a:off x="354796" y="169050"/>
            <a:ext cx="3488134" cy="230832"/>
          </a:xfrm>
        </p:spPr>
        <p:txBody>
          <a:bodyPr/>
          <a:lstStyle/>
          <a:p>
            <a:r>
              <a:rPr kumimoji="1" lang="ja-JP" altLang="en-US"/>
              <a:t>データ分析のステップ⑤　データ分析</a:t>
            </a:r>
          </a:p>
        </p:txBody>
      </p:sp>
      <p:sp>
        <p:nvSpPr>
          <p:cNvPr id="9" name="テキスト ボックス 8">
            <a:extLst>
              <a:ext uri="{FF2B5EF4-FFF2-40B4-BE49-F238E27FC236}">
                <a16:creationId xmlns:a16="http://schemas.microsoft.com/office/drawing/2014/main" id="{BA955D1C-C1FF-1355-1E6E-1EDA27C728A8}"/>
              </a:ext>
            </a:extLst>
          </p:cNvPr>
          <p:cNvSpPr txBox="1"/>
          <p:nvPr/>
        </p:nvSpPr>
        <p:spPr>
          <a:xfrm>
            <a:off x="354796" y="3913651"/>
            <a:ext cx="938880" cy="461665"/>
          </a:xfrm>
          <a:prstGeom prst="rect">
            <a:avLst/>
          </a:prstGeom>
          <a:noFill/>
          <a:ln>
            <a:solidFill>
              <a:srgbClr val="F0BE2D"/>
            </a:solidFill>
          </a:ln>
        </p:spPr>
        <p:txBody>
          <a:bodyPr wrap="square" rtlCol="0">
            <a:spAutoFit/>
          </a:bodyPr>
          <a:lstStyle/>
          <a:p>
            <a:pPr algn="ctr"/>
            <a:r>
              <a:rPr kumimoji="1" lang="ja-JP" altLang="en-US" sz="1200" b="1">
                <a:solidFill>
                  <a:srgbClr val="F0BE2D"/>
                </a:solidFill>
              </a:rPr>
              <a:t>単体データの可視化</a:t>
            </a:r>
          </a:p>
        </p:txBody>
      </p:sp>
      <p:cxnSp>
        <p:nvCxnSpPr>
          <p:cNvPr id="13" name="直線矢印コネクタ 12">
            <a:extLst>
              <a:ext uri="{FF2B5EF4-FFF2-40B4-BE49-F238E27FC236}">
                <a16:creationId xmlns:a16="http://schemas.microsoft.com/office/drawing/2014/main" id="{BF9B29AD-F0B7-800F-2B75-4427F8D58854}"/>
              </a:ext>
            </a:extLst>
          </p:cNvPr>
          <p:cNvCxnSpPr>
            <a:cxnSpLocks/>
            <a:stCxn id="9" idx="3"/>
            <a:endCxn id="12" idx="1"/>
          </p:cNvCxnSpPr>
          <p:nvPr/>
        </p:nvCxnSpPr>
        <p:spPr>
          <a:xfrm>
            <a:off x="1293676" y="4144484"/>
            <a:ext cx="1417837" cy="199501"/>
          </a:xfrm>
          <a:prstGeom prst="straightConnector1">
            <a:avLst/>
          </a:prstGeom>
          <a:ln w="12700">
            <a:solidFill>
              <a:srgbClr val="F0BE2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A0FABA0E-7B09-AC31-9BA2-639BAD43422E}"/>
              </a:ext>
            </a:extLst>
          </p:cNvPr>
          <p:cNvCxnSpPr>
            <a:cxnSpLocks/>
            <a:stCxn id="9" idx="3"/>
            <a:endCxn id="11" idx="0"/>
          </p:cNvCxnSpPr>
          <p:nvPr/>
        </p:nvCxnSpPr>
        <p:spPr>
          <a:xfrm>
            <a:off x="1293676" y="4144484"/>
            <a:ext cx="739838" cy="697538"/>
          </a:xfrm>
          <a:prstGeom prst="straightConnector1">
            <a:avLst/>
          </a:prstGeom>
          <a:ln w="12700">
            <a:solidFill>
              <a:srgbClr val="F0BE2D"/>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CF0DD23-CEE2-5E73-6F79-8A4157FB228E}"/>
              </a:ext>
            </a:extLst>
          </p:cNvPr>
          <p:cNvSpPr txBox="1"/>
          <p:nvPr/>
        </p:nvSpPr>
        <p:spPr>
          <a:xfrm>
            <a:off x="8253699" y="5297122"/>
            <a:ext cx="1307814" cy="276999"/>
          </a:xfrm>
          <a:prstGeom prst="rect">
            <a:avLst/>
          </a:prstGeom>
          <a:noFill/>
          <a:ln>
            <a:solidFill>
              <a:srgbClr val="92D050"/>
            </a:solidFill>
          </a:ln>
        </p:spPr>
        <p:txBody>
          <a:bodyPr wrap="square" rtlCol="0">
            <a:spAutoFit/>
          </a:bodyPr>
          <a:lstStyle/>
          <a:p>
            <a:pPr algn="ctr"/>
            <a:r>
              <a:rPr kumimoji="1" lang="ja-JP" altLang="en-US" sz="1200" b="1">
                <a:solidFill>
                  <a:srgbClr val="92D050"/>
                </a:solidFill>
              </a:rPr>
              <a:t>関係性の確認</a:t>
            </a:r>
          </a:p>
        </p:txBody>
      </p:sp>
      <p:cxnSp>
        <p:nvCxnSpPr>
          <p:cNvPr id="17" name="直線矢印コネクタ 16">
            <a:extLst>
              <a:ext uri="{FF2B5EF4-FFF2-40B4-BE49-F238E27FC236}">
                <a16:creationId xmlns:a16="http://schemas.microsoft.com/office/drawing/2014/main" id="{F41E376F-89CF-488F-6860-A15DF80589B3}"/>
              </a:ext>
            </a:extLst>
          </p:cNvPr>
          <p:cNvCxnSpPr>
            <a:cxnSpLocks/>
            <a:stCxn id="15" idx="1"/>
            <a:endCxn id="16" idx="3"/>
          </p:cNvCxnSpPr>
          <p:nvPr/>
        </p:nvCxnSpPr>
        <p:spPr>
          <a:xfrm flipH="1">
            <a:off x="8061158" y="5435622"/>
            <a:ext cx="192541" cy="338792"/>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11514694-ED6F-F188-DB0A-AD01F14EE638}"/>
              </a:ext>
            </a:extLst>
          </p:cNvPr>
          <p:cNvSpPr txBox="1"/>
          <p:nvPr/>
        </p:nvSpPr>
        <p:spPr>
          <a:xfrm>
            <a:off x="1152700" y="2678517"/>
            <a:ext cx="7119510" cy="276999"/>
          </a:xfrm>
          <a:prstGeom prst="rect">
            <a:avLst/>
          </a:prstGeom>
          <a:noFill/>
        </p:spPr>
        <p:txBody>
          <a:bodyPr wrap="square" rtlCol="0">
            <a:spAutoFit/>
          </a:bodyPr>
          <a:lstStyle/>
          <a:p>
            <a:pPr algn="ctr"/>
            <a:r>
              <a:rPr lang="ja-JP" altLang="en-US" sz="1200" b="1"/>
              <a:t>過去の文科省事業により作成したダッシュボード（一部抜粋）</a:t>
            </a:r>
            <a:endParaRPr kumimoji="1" lang="ja-JP" altLang="en-US" sz="1200" b="1"/>
          </a:p>
        </p:txBody>
      </p:sp>
    </p:spTree>
    <p:extLst>
      <p:ext uri="{BB962C8B-B14F-4D97-AF65-F5344CB8AC3E}">
        <p14:creationId xmlns:p14="http://schemas.microsoft.com/office/powerpoint/2010/main" val="291428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134CF-57C3-BBBF-2705-FF2C537DC98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E96D45D-F242-8988-FB6F-118287368F24}"/>
              </a:ext>
            </a:extLst>
          </p:cNvPr>
          <p:cNvSpPr>
            <a:spLocks noGrp="1"/>
          </p:cNvSpPr>
          <p:nvPr>
            <p:ph type="body" sz="quarter" idx="10"/>
          </p:nvPr>
        </p:nvSpPr>
        <p:spPr>
          <a:xfrm>
            <a:off x="344636" y="622199"/>
            <a:ext cx="9210327" cy="1611210"/>
          </a:xfrm>
        </p:spPr>
        <p:txBody>
          <a:bodyPr/>
          <a:lstStyle/>
          <a:p>
            <a:pPr marL="0" indent="0">
              <a:buNone/>
            </a:pPr>
            <a:r>
              <a:rPr lang="ja-JP" altLang="en-US" b="1"/>
              <a:t>⑥ </a:t>
            </a:r>
            <a:r>
              <a:rPr lang="en-US" altLang="ja-JP" b="1"/>
              <a:t>- 1</a:t>
            </a:r>
            <a:r>
              <a:rPr lang="ja-JP" altLang="en-US" b="1"/>
              <a:t>　データ分析結果を踏まえたネクストアクションの設定</a:t>
            </a:r>
            <a:endParaRPr lang="en-US" altLang="ja-JP"/>
          </a:p>
          <a:p>
            <a:r>
              <a:rPr lang="ja-JP" altLang="en-US"/>
              <a:t>ステップ⑤データ分析の</a:t>
            </a:r>
            <a:r>
              <a:rPr lang="ja-JP" altLang="en-US" strike="sngStrike"/>
              <a:t>実施</a:t>
            </a:r>
            <a:r>
              <a:rPr lang="ja-JP" altLang="en-US"/>
              <a:t>結果を踏まえたネクストアクションを改めて検討します。② </a:t>
            </a:r>
            <a:r>
              <a:rPr lang="en-US" altLang="ja-JP"/>
              <a:t>- 2</a:t>
            </a:r>
            <a:r>
              <a:rPr lang="ja-JP" altLang="en-US"/>
              <a:t>で想定したネクストアクションを参照したうえで、データ分析の結果を踏まえたネクストアクションを記載してください。</a:t>
            </a:r>
            <a:endParaRPr lang="en-US" altLang="ja-JP"/>
          </a:p>
          <a:p>
            <a:r>
              <a:rPr lang="ja-JP" altLang="en-US"/>
              <a:t>特に、想定通りの分析結果が得られなかった仮説については、新たなデータ項目の探索や、新たな仮説の検討、あるいは本仮説は関連なしとして他の仮説に基づくネクストアクションに注力するなど、「データ分析の目的」達成につながるネクストアクションを実行する必要があります。</a:t>
            </a:r>
            <a:endParaRPr lang="en-US" altLang="ja-JP"/>
          </a:p>
        </p:txBody>
      </p:sp>
      <p:sp>
        <p:nvSpPr>
          <p:cNvPr id="3" name="タイトル 2">
            <a:extLst>
              <a:ext uri="{FF2B5EF4-FFF2-40B4-BE49-F238E27FC236}">
                <a16:creationId xmlns:a16="http://schemas.microsoft.com/office/drawing/2014/main" id="{B804E7BA-6031-299D-D138-12168C233033}"/>
              </a:ext>
            </a:extLst>
          </p:cNvPr>
          <p:cNvSpPr>
            <a:spLocks noGrp="1"/>
          </p:cNvSpPr>
          <p:nvPr>
            <p:ph type="title"/>
          </p:nvPr>
        </p:nvSpPr>
        <p:spPr>
          <a:xfrm>
            <a:off x="354796" y="169050"/>
            <a:ext cx="4719241" cy="230832"/>
          </a:xfrm>
        </p:spPr>
        <p:txBody>
          <a:bodyPr/>
          <a:lstStyle/>
          <a:p>
            <a:r>
              <a:rPr kumimoji="1" lang="ja-JP" altLang="en-US"/>
              <a:t>データ分析のステップ⑥　ネクストアクション検討</a:t>
            </a:r>
          </a:p>
        </p:txBody>
      </p:sp>
      <p:sp>
        <p:nvSpPr>
          <p:cNvPr id="6" name="正方形/長方形 5">
            <a:extLst>
              <a:ext uri="{FF2B5EF4-FFF2-40B4-BE49-F238E27FC236}">
                <a16:creationId xmlns:a16="http://schemas.microsoft.com/office/drawing/2014/main" id="{83A9B43C-48DB-3B24-AC70-1F2D98B111FB}"/>
              </a:ext>
            </a:extLst>
          </p:cNvPr>
          <p:cNvSpPr/>
          <p:nvPr/>
        </p:nvSpPr>
        <p:spPr>
          <a:xfrm>
            <a:off x="364472" y="2727434"/>
            <a:ext cx="2875870" cy="3725754"/>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050">
                <a:solidFill>
                  <a:schemeClr val="bg1">
                    <a:lumMod val="75000"/>
                  </a:schemeClr>
                </a:solidFill>
              </a:rPr>
              <a:t>【</a:t>
            </a:r>
            <a:r>
              <a:rPr kumimoji="1" lang="ja-JP" altLang="en-US" sz="1050">
                <a:solidFill>
                  <a:schemeClr val="bg1">
                    <a:lumMod val="75000"/>
                  </a:schemeClr>
                </a:solidFill>
              </a:rPr>
              <a:t>記入例（② </a:t>
            </a:r>
            <a:r>
              <a:rPr kumimoji="1" lang="en-US" altLang="ja-JP" sz="1050">
                <a:solidFill>
                  <a:schemeClr val="bg1">
                    <a:lumMod val="75000"/>
                  </a:schemeClr>
                </a:solidFill>
              </a:rPr>
              <a:t>- 2</a:t>
            </a:r>
            <a:r>
              <a:rPr kumimoji="1" lang="ja-JP" altLang="en-US" sz="1050">
                <a:solidFill>
                  <a:schemeClr val="bg1">
                    <a:lumMod val="75000"/>
                  </a:schemeClr>
                </a:solidFill>
              </a:rPr>
              <a:t>の内容をコピー＆ペーストしてください）</a:t>
            </a:r>
            <a:r>
              <a:rPr kumimoji="1" lang="en-US" altLang="ja-JP" sz="1050">
                <a:solidFill>
                  <a:schemeClr val="bg1">
                    <a:lumMod val="75000"/>
                  </a:schemeClr>
                </a:solidFill>
              </a:rPr>
              <a:t>】</a:t>
            </a:r>
          </a:p>
          <a:p>
            <a:r>
              <a:rPr kumimoji="1" lang="ja-JP" altLang="en-US" sz="1050">
                <a:solidFill>
                  <a:schemeClr val="bg1">
                    <a:lumMod val="75000"/>
                  </a:schemeClr>
                </a:solidFill>
              </a:rPr>
              <a:t>・仮説①が分かった場合のネクストアクション：</a:t>
            </a:r>
            <a:endParaRPr kumimoji="1" lang="en-US" altLang="ja-JP" sz="1050">
              <a:solidFill>
                <a:schemeClr val="bg1">
                  <a:lumMod val="75000"/>
                </a:schemeClr>
              </a:solidFill>
            </a:endParaRPr>
          </a:p>
          <a:p>
            <a:r>
              <a:rPr lang="ja-JP" altLang="en-US" sz="1050">
                <a:solidFill>
                  <a:schemeClr val="bg1">
                    <a:lumMod val="75000"/>
                  </a:schemeClr>
                </a:solidFill>
              </a:rPr>
              <a:t>　</a:t>
            </a:r>
            <a:r>
              <a:rPr kumimoji="1" lang="en-US" altLang="ja-JP" sz="1050">
                <a:solidFill>
                  <a:schemeClr val="bg1">
                    <a:lumMod val="75000"/>
                  </a:schemeClr>
                </a:solidFill>
              </a:rPr>
              <a:t>ICT</a:t>
            </a:r>
            <a:r>
              <a:rPr kumimoji="1" lang="ja-JP" altLang="en-US" sz="1050">
                <a:solidFill>
                  <a:schemeClr val="bg1">
                    <a:lumMod val="75000"/>
                  </a:schemeClr>
                </a:solidFill>
              </a:rPr>
              <a:t>研修実施計画の見直しを図り、実施回数の均等化を図る</a:t>
            </a:r>
            <a:endParaRPr kumimoji="1" lang="en-US" altLang="ja-JP" sz="1050">
              <a:solidFill>
                <a:schemeClr val="bg1">
                  <a:lumMod val="75000"/>
                </a:schemeClr>
              </a:solidFill>
            </a:endParaRPr>
          </a:p>
          <a:p>
            <a:endParaRPr kumimoji="1" lang="en-US" altLang="ja-JP" sz="1050">
              <a:solidFill>
                <a:schemeClr val="bg1">
                  <a:lumMod val="75000"/>
                </a:schemeClr>
              </a:solidFill>
            </a:endParaRPr>
          </a:p>
          <a:p>
            <a:r>
              <a:rPr kumimoji="1" lang="ja-JP" altLang="en-US" sz="1050">
                <a:solidFill>
                  <a:schemeClr val="bg1">
                    <a:lumMod val="75000"/>
                  </a:schemeClr>
                </a:solidFill>
              </a:rPr>
              <a:t>・仮説②が分かった場合のネクストアクション：</a:t>
            </a:r>
            <a:endParaRPr kumimoji="1" lang="en-US" altLang="ja-JP" sz="1050">
              <a:solidFill>
                <a:schemeClr val="bg1">
                  <a:lumMod val="75000"/>
                </a:schemeClr>
              </a:solidFill>
            </a:endParaRPr>
          </a:p>
          <a:p>
            <a:r>
              <a:rPr lang="ja-JP" altLang="en-US" sz="1050">
                <a:solidFill>
                  <a:schemeClr val="bg1">
                    <a:lumMod val="75000"/>
                  </a:schemeClr>
                </a:solidFill>
              </a:rPr>
              <a:t>　各学校に対して、信頼関係の重要性や学級経営に関する情報発信を行う</a:t>
            </a:r>
            <a:endParaRPr lang="en-US" altLang="ja-JP" sz="1050">
              <a:solidFill>
                <a:schemeClr val="bg1">
                  <a:lumMod val="75000"/>
                </a:schemeClr>
              </a:solidFill>
            </a:endParaRPr>
          </a:p>
        </p:txBody>
      </p:sp>
      <p:sp>
        <p:nvSpPr>
          <p:cNvPr id="7" name="正方形/長方形 6">
            <a:extLst>
              <a:ext uri="{FF2B5EF4-FFF2-40B4-BE49-F238E27FC236}">
                <a16:creationId xmlns:a16="http://schemas.microsoft.com/office/drawing/2014/main" id="{8157392B-FC26-2087-D1F0-C64968C5D4E1}"/>
              </a:ext>
            </a:extLst>
          </p:cNvPr>
          <p:cNvSpPr/>
          <p:nvPr/>
        </p:nvSpPr>
        <p:spPr>
          <a:xfrm>
            <a:off x="354162" y="2324989"/>
            <a:ext cx="2882596"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想定されるネクストアクション</a:t>
            </a:r>
          </a:p>
        </p:txBody>
      </p:sp>
      <p:sp>
        <p:nvSpPr>
          <p:cNvPr id="8" name="正方形/長方形 7">
            <a:extLst>
              <a:ext uri="{FF2B5EF4-FFF2-40B4-BE49-F238E27FC236}">
                <a16:creationId xmlns:a16="http://schemas.microsoft.com/office/drawing/2014/main" id="{C5111A02-1E8D-0C91-8ACA-15831CD74914}"/>
              </a:ext>
            </a:extLst>
          </p:cNvPr>
          <p:cNvSpPr/>
          <p:nvPr/>
        </p:nvSpPr>
        <p:spPr>
          <a:xfrm>
            <a:off x="3514431" y="2727434"/>
            <a:ext cx="2875870" cy="3725754"/>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050">
                <a:solidFill>
                  <a:schemeClr val="bg1">
                    <a:lumMod val="75000"/>
                  </a:schemeClr>
                </a:solidFill>
              </a:rPr>
              <a:t>【</a:t>
            </a:r>
            <a:r>
              <a:rPr kumimoji="1" lang="ja-JP" altLang="en-US" sz="1050">
                <a:solidFill>
                  <a:schemeClr val="bg1">
                    <a:lumMod val="75000"/>
                  </a:schemeClr>
                </a:solidFill>
              </a:rPr>
              <a:t>記入例</a:t>
            </a:r>
            <a:r>
              <a:rPr kumimoji="1" lang="en-US" altLang="ja-JP" sz="1050">
                <a:solidFill>
                  <a:schemeClr val="bg1">
                    <a:lumMod val="75000"/>
                  </a:schemeClr>
                </a:solidFill>
              </a:rPr>
              <a:t>】</a:t>
            </a:r>
          </a:p>
          <a:p>
            <a:r>
              <a:rPr kumimoji="1" lang="ja-JP" altLang="en-US" sz="1050">
                <a:solidFill>
                  <a:schemeClr val="bg1">
                    <a:lumMod val="75000"/>
                  </a:schemeClr>
                </a:solidFill>
              </a:rPr>
              <a:t>・仮説①に関する</a:t>
            </a:r>
            <a:r>
              <a:rPr lang="ja-JP" altLang="en-US" sz="1050">
                <a:solidFill>
                  <a:schemeClr val="bg1">
                    <a:lumMod val="75000"/>
                  </a:schemeClr>
                </a:solidFill>
              </a:rPr>
              <a:t>データ分析結果</a:t>
            </a:r>
            <a:br>
              <a:rPr lang="en-US" altLang="ja-JP" sz="1050">
                <a:solidFill>
                  <a:schemeClr val="bg1">
                    <a:lumMod val="75000"/>
                  </a:schemeClr>
                </a:solidFill>
              </a:rPr>
            </a:br>
            <a:r>
              <a:rPr lang="ja-JP" altLang="en-US" sz="1050">
                <a:solidFill>
                  <a:schemeClr val="bg1">
                    <a:lumMod val="75000"/>
                  </a:schemeClr>
                </a:solidFill>
              </a:rPr>
              <a:t>　→研修を多く実施している学校ほど</a:t>
            </a:r>
            <a:r>
              <a:rPr lang="en-US" altLang="ja-JP" sz="1050">
                <a:solidFill>
                  <a:schemeClr val="bg1">
                    <a:lumMod val="75000"/>
                  </a:schemeClr>
                </a:solidFill>
              </a:rPr>
              <a:t>ICT</a:t>
            </a:r>
            <a:r>
              <a:rPr lang="ja-JP" altLang="en-US" sz="1050">
                <a:solidFill>
                  <a:schemeClr val="bg1">
                    <a:lumMod val="75000"/>
                  </a:schemeClr>
                </a:solidFill>
              </a:rPr>
              <a:t>活用度合いが高い</a:t>
            </a:r>
            <a:endParaRPr lang="en-US" altLang="ja-JP" sz="1050">
              <a:solidFill>
                <a:schemeClr val="bg1">
                  <a:lumMod val="75000"/>
                </a:schemeClr>
              </a:solidFill>
            </a:endParaRPr>
          </a:p>
          <a:p>
            <a:endParaRPr kumimoji="1" lang="en-US" altLang="ja-JP" sz="1050">
              <a:solidFill>
                <a:schemeClr val="bg1">
                  <a:lumMod val="75000"/>
                </a:schemeClr>
              </a:solidFill>
            </a:endParaRPr>
          </a:p>
          <a:p>
            <a:r>
              <a:rPr kumimoji="1" lang="ja-JP" altLang="en-US" sz="1050">
                <a:solidFill>
                  <a:schemeClr val="bg1">
                    <a:lumMod val="75000"/>
                  </a:schemeClr>
                </a:solidFill>
              </a:rPr>
              <a:t>・仮説②に関する</a:t>
            </a:r>
            <a:r>
              <a:rPr lang="ja-JP" altLang="en-US" sz="1050">
                <a:solidFill>
                  <a:schemeClr val="bg1">
                    <a:lumMod val="75000"/>
                  </a:schemeClr>
                </a:solidFill>
              </a:rPr>
              <a:t>データ分析結果</a:t>
            </a:r>
            <a:endParaRPr lang="en-US" altLang="ja-JP" sz="1050">
              <a:solidFill>
                <a:schemeClr val="bg1">
                  <a:lumMod val="75000"/>
                </a:schemeClr>
              </a:solidFill>
            </a:endParaRPr>
          </a:p>
          <a:p>
            <a:r>
              <a:rPr lang="ja-JP" altLang="en-US" sz="1050">
                <a:solidFill>
                  <a:schemeClr val="bg1">
                    <a:lumMod val="75000"/>
                  </a:schemeClr>
                </a:solidFill>
              </a:rPr>
              <a:t>　→信頼関係と</a:t>
            </a:r>
            <a:r>
              <a:rPr lang="en-US" altLang="ja-JP" sz="1050">
                <a:solidFill>
                  <a:schemeClr val="bg1">
                    <a:lumMod val="75000"/>
                  </a:schemeClr>
                </a:solidFill>
              </a:rPr>
              <a:t>ICT</a:t>
            </a:r>
            <a:r>
              <a:rPr lang="ja-JP" altLang="en-US" sz="1050">
                <a:solidFill>
                  <a:schemeClr val="bg1">
                    <a:lumMod val="75000"/>
                  </a:schemeClr>
                </a:solidFill>
              </a:rPr>
              <a:t>活用度合に相関関係は見れれなかった</a:t>
            </a:r>
            <a:endParaRPr lang="en-US" altLang="ja-JP" sz="1050">
              <a:solidFill>
                <a:schemeClr val="bg1">
                  <a:lumMod val="75000"/>
                </a:schemeClr>
              </a:solidFill>
            </a:endParaRPr>
          </a:p>
        </p:txBody>
      </p:sp>
      <p:sp>
        <p:nvSpPr>
          <p:cNvPr id="9" name="正方形/長方形 8">
            <a:extLst>
              <a:ext uri="{FF2B5EF4-FFF2-40B4-BE49-F238E27FC236}">
                <a16:creationId xmlns:a16="http://schemas.microsoft.com/office/drawing/2014/main" id="{2E029DC6-7D35-D237-1843-40FC6E037F11}"/>
              </a:ext>
            </a:extLst>
          </p:cNvPr>
          <p:cNvSpPr/>
          <p:nvPr/>
        </p:nvSpPr>
        <p:spPr>
          <a:xfrm>
            <a:off x="3504121" y="2324989"/>
            <a:ext cx="2882596"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データ分析結果</a:t>
            </a:r>
          </a:p>
        </p:txBody>
      </p:sp>
      <p:sp>
        <p:nvSpPr>
          <p:cNvPr id="10" name="正方形/長方形 9">
            <a:extLst>
              <a:ext uri="{FF2B5EF4-FFF2-40B4-BE49-F238E27FC236}">
                <a16:creationId xmlns:a16="http://schemas.microsoft.com/office/drawing/2014/main" id="{9A409562-3D08-9115-29C3-C47C6AE9153B}"/>
              </a:ext>
            </a:extLst>
          </p:cNvPr>
          <p:cNvSpPr/>
          <p:nvPr/>
        </p:nvSpPr>
        <p:spPr>
          <a:xfrm>
            <a:off x="6685272" y="2727434"/>
            <a:ext cx="2875870" cy="3725754"/>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050">
                <a:solidFill>
                  <a:schemeClr val="bg1">
                    <a:lumMod val="75000"/>
                  </a:schemeClr>
                </a:solidFill>
              </a:rPr>
              <a:t>【</a:t>
            </a:r>
            <a:r>
              <a:rPr kumimoji="1" lang="ja-JP" altLang="en-US" sz="1050">
                <a:solidFill>
                  <a:schemeClr val="bg1">
                    <a:lumMod val="75000"/>
                  </a:schemeClr>
                </a:solidFill>
              </a:rPr>
              <a:t>記入例</a:t>
            </a:r>
            <a:r>
              <a:rPr kumimoji="1" lang="en-US" altLang="ja-JP" sz="1050">
                <a:solidFill>
                  <a:schemeClr val="bg1">
                    <a:lumMod val="75000"/>
                  </a:schemeClr>
                </a:solidFill>
              </a:rPr>
              <a:t>】</a:t>
            </a:r>
          </a:p>
          <a:p>
            <a:r>
              <a:rPr kumimoji="1" lang="ja-JP" altLang="en-US" sz="1050">
                <a:solidFill>
                  <a:schemeClr val="bg1">
                    <a:lumMod val="75000"/>
                  </a:schemeClr>
                </a:solidFill>
              </a:rPr>
              <a:t>・仮説①に紐づくネクストアクション</a:t>
            </a:r>
            <a:endParaRPr kumimoji="1" lang="en-US" altLang="ja-JP" sz="1050">
              <a:solidFill>
                <a:schemeClr val="bg1">
                  <a:lumMod val="75000"/>
                </a:schemeClr>
              </a:solidFill>
            </a:endParaRPr>
          </a:p>
          <a:p>
            <a:r>
              <a:rPr lang="ja-JP" altLang="en-US" sz="1050">
                <a:solidFill>
                  <a:schemeClr val="bg1">
                    <a:lumMod val="75000"/>
                  </a:schemeClr>
                </a:solidFill>
              </a:rPr>
              <a:t>　</a:t>
            </a:r>
            <a:r>
              <a:rPr kumimoji="1" lang="ja-JP" altLang="en-US" sz="1050">
                <a:solidFill>
                  <a:schemeClr val="bg1">
                    <a:lumMod val="75000"/>
                  </a:schemeClr>
                </a:solidFill>
              </a:rPr>
              <a:t>当初の想定通り</a:t>
            </a:r>
            <a:r>
              <a:rPr lang="ja-JP" altLang="en-US" sz="1050">
                <a:solidFill>
                  <a:schemeClr val="bg1">
                    <a:lumMod val="75000"/>
                  </a:schemeClr>
                </a:solidFill>
              </a:rPr>
              <a:t>分析結果からも相関関係が見られたため、</a:t>
            </a:r>
            <a:r>
              <a:rPr kumimoji="1" lang="en-US" altLang="ja-JP" sz="1050" b="1" u="sng">
                <a:solidFill>
                  <a:schemeClr val="bg1">
                    <a:lumMod val="75000"/>
                  </a:schemeClr>
                </a:solidFill>
              </a:rPr>
              <a:t>ICT</a:t>
            </a:r>
            <a:r>
              <a:rPr kumimoji="1" lang="ja-JP" altLang="en-US" sz="1050" b="1" u="sng">
                <a:solidFill>
                  <a:schemeClr val="bg1">
                    <a:lumMod val="75000"/>
                  </a:schemeClr>
                </a:solidFill>
              </a:rPr>
              <a:t>研修実施計画の見直しを図り、実施回数の均等化を図る</a:t>
            </a:r>
            <a:endParaRPr kumimoji="1" lang="en-US" altLang="ja-JP" sz="1050" b="1" u="sng">
              <a:solidFill>
                <a:schemeClr val="bg1">
                  <a:lumMod val="75000"/>
                </a:schemeClr>
              </a:solidFill>
            </a:endParaRPr>
          </a:p>
          <a:p>
            <a:endParaRPr kumimoji="1" lang="en-US" altLang="ja-JP" sz="1050">
              <a:solidFill>
                <a:schemeClr val="bg1">
                  <a:lumMod val="75000"/>
                </a:schemeClr>
              </a:solidFill>
            </a:endParaRPr>
          </a:p>
          <a:p>
            <a:r>
              <a:rPr kumimoji="1" lang="ja-JP" altLang="en-US" sz="1050">
                <a:solidFill>
                  <a:schemeClr val="bg1">
                    <a:lumMod val="75000"/>
                  </a:schemeClr>
                </a:solidFill>
              </a:rPr>
              <a:t>・仮説②に紐づくネクストアクション①</a:t>
            </a:r>
            <a:endParaRPr kumimoji="1" lang="en-US" altLang="ja-JP" sz="1050">
              <a:solidFill>
                <a:schemeClr val="bg1">
                  <a:lumMod val="75000"/>
                </a:schemeClr>
              </a:solidFill>
            </a:endParaRPr>
          </a:p>
          <a:p>
            <a:r>
              <a:rPr kumimoji="1" lang="ja-JP" altLang="en-US" sz="1050">
                <a:solidFill>
                  <a:schemeClr val="bg1">
                    <a:lumMod val="75000"/>
                  </a:schemeClr>
                </a:solidFill>
              </a:rPr>
              <a:t>　当初の想定と異なり、</a:t>
            </a:r>
            <a:r>
              <a:rPr lang="ja-JP" altLang="en-US" sz="1050">
                <a:solidFill>
                  <a:schemeClr val="bg1">
                    <a:lumMod val="75000"/>
                  </a:schemeClr>
                </a:solidFill>
              </a:rPr>
              <a:t>信頼関係と</a:t>
            </a:r>
            <a:r>
              <a:rPr lang="en-US" altLang="ja-JP" sz="1050">
                <a:solidFill>
                  <a:schemeClr val="bg1">
                    <a:lumMod val="75000"/>
                  </a:schemeClr>
                </a:solidFill>
              </a:rPr>
              <a:t>ICT</a:t>
            </a:r>
            <a:r>
              <a:rPr lang="ja-JP" altLang="en-US" sz="1050">
                <a:solidFill>
                  <a:schemeClr val="bg1">
                    <a:lumMod val="75000"/>
                  </a:schemeClr>
                </a:solidFill>
              </a:rPr>
              <a:t>活用度合に相関関係は見れれなかったため、</a:t>
            </a:r>
            <a:r>
              <a:rPr lang="ja-JP" altLang="en-US" sz="1050" b="1" u="sng">
                <a:solidFill>
                  <a:schemeClr val="bg1">
                    <a:lumMod val="75000"/>
                  </a:schemeClr>
                </a:solidFill>
              </a:rPr>
              <a:t>他に信頼性を示すデータとして適切なデータがないか検討する</a:t>
            </a:r>
            <a:endParaRPr lang="en-US" altLang="ja-JP" sz="1050" b="1" u="sng">
              <a:solidFill>
                <a:schemeClr val="bg1">
                  <a:lumMod val="75000"/>
                </a:schemeClr>
              </a:solidFill>
            </a:endParaRPr>
          </a:p>
          <a:p>
            <a:endParaRPr kumimoji="1" lang="en-US" altLang="ja-JP" sz="1050">
              <a:solidFill>
                <a:schemeClr val="bg1">
                  <a:lumMod val="75000"/>
                </a:schemeClr>
              </a:solidFill>
            </a:endParaRPr>
          </a:p>
          <a:p>
            <a:r>
              <a:rPr kumimoji="1" lang="ja-JP" altLang="en-US" sz="1050">
                <a:solidFill>
                  <a:schemeClr val="bg1">
                    <a:lumMod val="75000"/>
                  </a:schemeClr>
                </a:solidFill>
              </a:rPr>
              <a:t>・仮説②に紐づくネクストアクション②</a:t>
            </a:r>
            <a:endParaRPr kumimoji="1" lang="en-US" altLang="ja-JP" sz="1050">
              <a:solidFill>
                <a:schemeClr val="bg1">
                  <a:lumMod val="75000"/>
                </a:schemeClr>
              </a:solidFill>
            </a:endParaRPr>
          </a:p>
          <a:p>
            <a:r>
              <a:rPr lang="ja-JP" altLang="en-US" sz="1050">
                <a:solidFill>
                  <a:schemeClr val="bg1">
                    <a:lumMod val="75000"/>
                  </a:schemeClr>
                </a:solidFill>
              </a:rPr>
              <a:t>　</a:t>
            </a:r>
            <a:r>
              <a:rPr kumimoji="1" lang="ja-JP" altLang="en-US" sz="1050">
                <a:solidFill>
                  <a:schemeClr val="bg1">
                    <a:lumMod val="75000"/>
                  </a:schemeClr>
                </a:solidFill>
              </a:rPr>
              <a:t>当初の想定と異なり、</a:t>
            </a:r>
            <a:r>
              <a:rPr lang="ja-JP" altLang="en-US" sz="1050">
                <a:solidFill>
                  <a:schemeClr val="bg1">
                    <a:lumMod val="75000"/>
                  </a:schemeClr>
                </a:solidFill>
              </a:rPr>
              <a:t>信頼関係と</a:t>
            </a:r>
            <a:r>
              <a:rPr lang="en-US" altLang="ja-JP" sz="1050">
                <a:solidFill>
                  <a:schemeClr val="bg1">
                    <a:lumMod val="75000"/>
                  </a:schemeClr>
                </a:solidFill>
              </a:rPr>
              <a:t>ICT</a:t>
            </a:r>
            <a:r>
              <a:rPr lang="ja-JP" altLang="en-US" sz="1050">
                <a:solidFill>
                  <a:schemeClr val="bg1">
                    <a:lumMod val="75000"/>
                  </a:schemeClr>
                </a:solidFill>
              </a:rPr>
              <a:t>活用度合に相関関係は見れれなかったため、</a:t>
            </a:r>
            <a:r>
              <a:rPr lang="ja-JP" altLang="en-US" sz="1050" b="1" u="sng">
                <a:solidFill>
                  <a:schemeClr val="bg1">
                    <a:lumMod val="75000"/>
                  </a:schemeClr>
                </a:solidFill>
              </a:rPr>
              <a:t>他に考えられる仮説がないか検討し分析を実施する</a:t>
            </a:r>
            <a:endParaRPr lang="en-US" altLang="ja-JP" sz="1050" b="1" u="sng">
              <a:solidFill>
                <a:schemeClr val="bg1">
                  <a:lumMod val="75000"/>
                </a:schemeClr>
              </a:solidFill>
            </a:endParaRPr>
          </a:p>
          <a:p>
            <a:endParaRPr lang="en-US" altLang="ja-JP" sz="1050">
              <a:solidFill>
                <a:schemeClr val="bg1">
                  <a:lumMod val="75000"/>
                </a:schemeClr>
              </a:solidFill>
            </a:endParaRPr>
          </a:p>
          <a:p>
            <a:r>
              <a:rPr kumimoji="1" lang="ja-JP" altLang="en-US" sz="1050">
                <a:solidFill>
                  <a:schemeClr val="bg1">
                    <a:lumMod val="75000"/>
                  </a:schemeClr>
                </a:solidFill>
              </a:rPr>
              <a:t>・仮説②に紐づくネクストアクション③</a:t>
            </a:r>
            <a:endParaRPr kumimoji="1" lang="en-US" altLang="ja-JP" sz="1050">
              <a:solidFill>
                <a:schemeClr val="bg1">
                  <a:lumMod val="75000"/>
                </a:schemeClr>
              </a:solidFill>
            </a:endParaRPr>
          </a:p>
          <a:p>
            <a:r>
              <a:rPr kumimoji="1" lang="ja-JP" altLang="en-US" sz="1050">
                <a:solidFill>
                  <a:schemeClr val="bg1">
                    <a:lumMod val="75000"/>
                  </a:schemeClr>
                </a:solidFill>
              </a:rPr>
              <a:t>　当初の想定と異なり、</a:t>
            </a:r>
            <a:r>
              <a:rPr lang="ja-JP" altLang="en-US" sz="1050">
                <a:solidFill>
                  <a:schemeClr val="bg1">
                    <a:lumMod val="75000"/>
                  </a:schemeClr>
                </a:solidFill>
              </a:rPr>
              <a:t>信頼関係と</a:t>
            </a:r>
            <a:r>
              <a:rPr lang="en-US" altLang="ja-JP" sz="1050">
                <a:solidFill>
                  <a:schemeClr val="bg1">
                    <a:lumMod val="75000"/>
                  </a:schemeClr>
                </a:solidFill>
              </a:rPr>
              <a:t>ICT</a:t>
            </a:r>
            <a:r>
              <a:rPr lang="ja-JP" altLang="en-US" sz="1050">
                <a:solidFill>
                  <a:schemeClr val="bg1">
                    <a:lumMod val="75000"/>
                  </a:schemeClr>
                </a:solidFill>
              </a:rPr>
              <a:t>活用度合に相関関係は見れれなかったため、</a:t>
            </a:r>
            <a:r>
              <a:rPr lang="ja-JP" altLang="en-US" sz="1050" b="1" u="sng">
                <a:solidFill>
                  <a:schemeClr val="bg1">
                    <a:lumMod val="75000"/>
                  </a:schemeClr>
                </a:solidFill>
              </a:rPr>
              <a:t>他の仮説に基づくネクストアクションに注力することで目的の達成を目指す</a:t>
            </a:r>
            <a:endParaRPr lang="en-US" altLang="ja-JP" sz="1050" b="1" u="sng">
              <a:solidFill>
                <a:schemeClr val="bg1">
                  <a:lumMod val="75000"/>
                </a:schemeClr>
              </a:solidFill>
            </a:endParaRPr>
          </a:p>
          <a:p>
            <a:endParaRPr lang="en-US" altLang="ja-JP" sz="1050" b="1" u="sng">
              <a:solidFill>
                <a:schemeClr val="bg1">
                  <a:lumMod val="75000"/>
                </a:schemeClr>
              </a:solidFill>
            </a:endParaRPr>
          </a:p>
          <a:p>
            <a:endParaRPr lang="en-US" altLang="ja-JP" sz="1050" b="1" u="sng">
              <a:solidFill>
                <a:schemeClr val="bg1">
                  <a:lumMod val="75000"/>
                </a:schemeClr>
              </a:solidFill>
            </a:endParaRPr>
          </a:p>
        </p:txBody>
      </p:sp>
      <p:sp>
        <p:nvSpPr>
          <p:cNvPr id="11" name="正方形/長方形 10">
            <a:extLst>
              <a:ext uri="{FF2B5EF4-FFF2-40B4-BE49-F238E27FC236}">
                <a16:creationId xmlns:a16="http://schemas.microsoft.com/office/drawing/2014/main" id="{52386257-B03F-1A1B-B72C-4485A744359A}"/>
              </a:ext>
            </a:extLst>
          </p:cNvPr>
          <p:cNvSpPr/>
          <p:nvPr/>
        </p:nvSpPr>
        <p:spPr>
          <a:xfrm>
            <a:off x="6674962" y="2324989"/>
            <a:ext cx="2882596" cy="359329"/>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ネクストアクション</a:t>
            </a:r>
          </a:p>
        </p:txBody>
      </p:sp>
      <p:sp>
        <p:nvSpPr>
          <p:cNvPr id="12" name="二等辺三角形 11">
            <a:extLst>
              <a:ext uri="{FF2B5EF4-FFF2-40B4-BE49-F238E27FC236}">
                <a16:creationId xmlns:a16="http://schemas.microsoft.com/office/drawing/2014/main" id="{E61BE5CF-511C-30BD-9E25-22012940FE12}"/>
              </a:ext>
            </a:extLst>
          </p:cNvPr>
          <p:cNvSpPr/>
          <p:nvPr/>
        </p:nvSpPr>
        <p:spPr>
          <a:xfrm rot="5400000">
            <a:off x="1531667" y="4518564"/>
            <a:ext cx="3725761" cy="143486"/>
          </a:xfrm>
          <a:prstGeom prst="triangl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 name="二等辺三角形 12">
            <a:extLst>
              <a:ext uri="{FF2B5EF4-FFF2-40B4-BE49-F238E27FC236}">
                <a16:creationId xmlns:a16="http://schemas.microsoft.com/office/drawing/2014/main" id="{58DE8D0F-79FF-241B-9C77-C0FEAAE820A6}"/>
              </a:ext>
            </a:extLst>
          </p:cNvPr>
          <p:cNvSpPr/>
          <p:nvPr/>
        </p:nvSpPr>
        <p:spPr>
          <a:xfrm rot="5400000">
            <a:off x="4691527" y="4518564"/>
            <a:ext cx="3725761" cy="143486"/>
          </a:xfrm>
          <a:prstGeom prst="triangl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 name="テキスト ボックス 19">
            <a:extLst>
              <a:ext uri="{FF2B5EF4-FFF2-40B4-BE49-F238E27FC236}">
                <a16:creationId xmlns:a16="http://schemas.microsoft.com/office/drawing/2014/main" id="{AE120EE5-94AB-3285-154D-1D97BE203272}"/>
              </a:ext>
            </a:extLst>
          </p:cNvPr>
          <p:cNvSpPr txBox="1"/>
          <p:nvPr/>
        </p:nvSpPr>
        <p:spPr>
          <a:xfrm>
            <a:off x="6115051" y="6492206"/>
            <a:ext cx="3439912" cy="215444"/>
          </a:xfrm>
          <a:prstGeom prst="rect">
            <a:avLst/>
          </a:prstGeom>
          <a:noFill/>
        </p:spPr>
        <p:txBody>
          <a:bodyPr wrap="square" rtlCol="0">
            <a:spAutoFit/>
          </a:bodyPr>
          <a:lstStyle/>
          <a:p>
            <a:pPr algn="r"/>
            <a:r>
              <a:rPr lang="ja-JP" altLang="en-US" sz="800">
                <a:hlinkClick r:id="rId2" action="ppaction://hlinksldjump"/>
              </a:rPr>
              <a:t>関連資料リンク　▶　ネクストアクション検討のポイント</a:t>
            </a:r>
            <a:endParaRPr lang="en-US" altLang="ja-JP" sz="800"/>
          </a:p>
        </p:txBody>
      </p:sp>
    </p:spTree>
    <p:extLst>
      <p:ext uri="{BB962C8B-B14F-4D97-AF65-F5344CB8AC3E}">
        <p14:creationId xmlns:p14="http://schemas.microsoft.com/office/powerpoint/2010/main" val="311475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9689-9B1E-1C7A-0A15-193D6B41186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31DFCF5-7EE4-0623-7A10-02DA3CB33BF8}"/>
              </a:ext>
            </a:extLst>
          </p:cNvPr>
          <p:cNvSpPr>
            <a:spLocks noGrp="1"/>
          </p:cNvSpPr>
          <p:nvPr>
            <p:ph type="title"/>
          </p:nvPr>
        </p:nvSpPr>
        <p:spPr>
          <a:xfrm>
            <a:off x="354796" y="169050"/>
            <a:ext cx="1436291" cy="230832"/>
          </a:xfrm>
        </p:spPr>
        <p:txBody>
          <a:bodyPr/>
          <a:lstStyle/>
          <a:p>
            <a:r>
              <a:rPr kumimoji="1" lang="ja-JP" altLang="en-US"/>
              <a:t>検討結果の</a:t>
            </a:r>
            <a:r>
              <a:rPr lang="ja-JP" altLang="en-US"/>
              <a:t>整理</a:t>
            </a:r>
            <a:endParaRPr kumimoji="1" lang="ja-JP" altLang="en-US"/>
          </a:p>
        </p:txBody>
      </p:sp>
      <p:cxnSp>
        <p:nvCxnSpPr>
          <p:cNvPr id="5" name="直線コネクタ 4">
            <a:extLst>
              <a:ext uri="{FF2B5EF4-FFF2-40B4-BE49-F238E27FC236}">
                <a16:creationId xmlns:a16="http://schemas.microsoft.com/office/drawing/2014/main" id="{B56582FD-D932-6FB3-0085-2F54F6B9CC05}"/>
              </a:ext>
            </a:extLst>
          </p:cNvPr>
          <p:cNvCxnSpPr>
            <a:cxnSpLocks/>
            <a:stCxn id="40" idx="2"/>
            <a:endCxn id="58" idx="0"/>
          </p:cNvCxnSpPr>
          <p:nvPr/>
        </p:nvCxnSpPr>
        <p:spPr>
          <a:xfrm flipH="1">
            <a:off x="2375660" y="4717184"/>
            <a:ext cx="2"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D154171-6905-A1C5-BE99-46E712618FD9}"/>
              </a:ext>
            </a:extLst>
          </p:cNvPr>
          <p:cNvCxnSpPr>
            <a:cxnSpLocks/>
            <a:stCxn id="41" idx="2"/>
            <a:endCxn id="59" idx="0"/>
          </p:cNvCxnSpPr>
          <p:nvPr/>
        </p:nvCxnSpPr>
        <p:spPr>
          <a:xfrm flipH="1">
            <a:off x="3378163" y="4717184"/>
            <a:ext cx="1"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09A1524-F8EF-1F8F-AE8F-3C4FD53D6749}"/>
              </a:ext>
            </a:extLst>
          </p:cNvPr>
          <p:cNvCxnSpPr>
            <a:cxnSpLocks/>
            <a:stCxn id="42" idx="2"/>
            <a:endCxn id="60" idx="0"/>
          </p:cNvCxnSpPr>
          <p:nvPr/>
        </p:nvCxnSpPr>
        <p:spPr>
          <a:xfrm flipH="1">
            <a:off x="4380665" y="4717184"/>
            <a:ext cx="1"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82FB25A-B642-E4A4-0141-DDEE249C0322}"/>
              </a:ext>
            </a:extLst>
          </p:cNvPr>
          <p:cNvCxnSpPr>
            <a:cxnSpLocks/>
            <a:stCxn id="43" idx="2"/>
            <a:endCxn id="61" idx="0"/>
          </p:cNvCxnSpPr>
          <p:nvPr/>
        </p:nvCxnSpPr>
        <p:spPr>
          <a:xfrm flipH="1">
            <a:off x="5383166" y="4717184"/>
            <a:ext cx="2"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387B99F-9BBF-B7F1-D1AB-3B2E477FB577}"/>
              </a:ext>
            </a:extLst>
          </p:cNvPr>
          <p:cNvCxnSpPr>
            <a:cxnSpLocks/>
            <a:stCxn id="44" idx="2"/>
            <a:endCxn id="62" idx="0"/>
          </p:cNvCxnSpPr>
          <p:nvPr/>
        </p:nvCxnSpPr>
        <p:spPr>
          <a:xfrm flipH="1">
            <a:off x="6385669" y="4717184"/>
            <a:ext cx="1"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790EF8C-890C-828A-16AB-20A4825F9C91}"/>
              </a:ext>
            </a:extLst>
          </p:cNvPr>
          <p:cNvCxnSpPr>
            <a:cxnSpLocks/>
            <a:stCxn id="45" idx="2"/>
            <a:endCxn id="63" idx="0"/>
          </p:cNvCxnSpPr>
          <p:nvPr/>
        </p:nvCxnSpPr>
        <p:spPr>
          <a:xfrm flipH="1">
            <a:off x="7387572" y="4717184"/>
            <a:ext cx="600"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41B4339-3CFA-653D-50AC-C9F39D362CE5}"/>
              </a:ext>
            </a:extLst>
          </p:cNvPr>
          <p:cNvCxnSpPr>
            <a:cxnSpLocks/>
            <a:stCxn id="46" idx="2"/>
            <a:endCxn id="64" idx="0"/>
          </p:cNvCxnSpPr>
          <p:nvPr/>
        </p:nvCxnSpPr>
        <p:spPr>
          <a:xfrm flipH="1">
            <a:off x="8390076" y="4717184"/>
            <a:ext cx="598"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757D340-0158-1C0B-8B36-07F131D2E8D9}"/>
              </a:ext>
            </a:extLst>
          </p:cNvPr>
          <p:cNvCxnSpPr>
            <a:cxnSpLocks/>
            <a:stCxn id="47" idx="2"/>
            <a:endCxn id="65" idx="0"/>
          </p:cNvCxnSpPr>
          <p:nvPr/>
        </p:nvCxnSpPr>
        <p:spPr>
          <a:xfrm flipH="1">
            <a:off x="9389067" y="4717184"/>
            <a:ext cx="4110"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6A39AD2-B274-65E3-35F6-BA0CDBCF89C5}"/>
              </a:ext>
            </a:extLst>
          </p:cNvPr>
          <p:cNvCxnSpPr>
            <a:cxnSpLocks/>
            <a:stCxn id="39" idx="2"/>
            <a:endCxn id="48" idx="0"/>
          </p:cNvCxnSpPr>
          <p:nvPr/>
        </p:nvCxnSpPr>
        <p:spPr>
          <a:xfrm>
            <a:off x="1364941" y="4717184"/>
            <a:ext cx="0" cy="135718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EA2D850-3A5A-BA27-3395-EC8D49657E7B}"/>
              </a:ext>
            </a:extLst>
          </p:cNvPr>
          <p:cNvSpPr/>
          <p:nvPr/>
        </p:nvSpPr>
        <p:spPr>
          <a:xfrm>
            <a:off x="41532" y="1412480"/>
            <a:ext cx="802810" cy="1195763"/>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政策目的</a:t>
            </a:r>
          </a:p>
        </p:txBody>
      </p:sp>
      <p:sp>
        <p:nvSpPr>
          <p:cNvPr id="15" name="正方形/長方形 14">
            <a:extLst>
              <a:ext uri="{FF2B5EF4-FFF2-40B4-BE49-F238E27FC236}">
                <a16:creationId xmlns:a16="http://schemas.microsoft.com/office/drawing/2014/main" id="{CA548071-8E7A-4F72-5ADB-1191EDD6830C}"/>
              </a:ext>
            </a:extLst>
          </p:cNvPr>
          <p:cNvSpPr/>
          <p:nvPr/>
        </p:nvSpPr>
        <p:spPr>
          <a:xfrm>
            <a:off x="41532" y="2756594"/>
            <a:ext cx="802810" cy="581645"/>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データ分析の目的</a:t>
            </a:r>
          </a:p>
        </p:txBody>
      </p:sp>
      <p:sp>
        <p:nvSpPr>
          <p:cNvPr id="16" name="正方形/長方形 15">
            <a:extLst>
              <a:ext uri="{FF2B5EF4-FFF2-40B4-BE49-F238E27FC236}">
                <a16:creationId xmlns:a16="http://schemas.microsoft.com/office/drawing/2014/main" id="{7E5549E2-0815-3B0E-08F7-394FC2907DBF}"/>
              </a:ext>
            </a:extLst>
          </p:cNvPr>
          <p:cNvSpPr/>
          <p:nvPr/>
        </p:nvSpPr>
        <p:spPr>
          <a:xfrm>
            <a:off x="41532" y="3477107"/>
            <a:ext cx="802810" cy="519189"/>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データ分析の測定指標</a:t>
            </a:r>
            <a:endParaRPr kumimoji="1" lang="ja-JP" altLang="en-US" sz="1000" b="1">
              <a:solidFill>
                <a:schemeClr val="tx1"/>
              </a:solidFill>
            </a:endParaRPr>
          </a:p>
        </p:txBody>
      </p:sp>
      <p:sp>
        <p:nvSpPr>
          <p:cNvPr id="17" name="正方形/長方形 16">
            <a:extLst>
              <a:ext uri="{FF2B5EF4-FFF2-40B4-BE49-F238E27FC236}">
                <a16:creationId xmlns:a16="http://schemas.microsoft.com/office/drawing/2014/main" id="{59C38A0D-7FE7-B6A5-0C1E-636344C57704}"/>
              </a:ext>
            </a:extLst>
          </p:cNvPr>
          <p:cNvSpPr/>
          <p:nvPr/>
        </p:nvSpPr>
        <p:spPr>
          <a:xfrm>
            <a:off x="41532" y="4141183"/>
            <a:ext cx="802810" cy="576000"/>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データ分析の仮説</a:t>
            </a:r>
            <a:endParaRPr lang="en-US" altLang="ja-JP" sz="1000" b="1">
              <a:solidFill>
                <a:schemeClr val="tx1"/>
              </a:solidFill>
            </a:endParaRPr>
          </a:p>
        </p:txBody>
      </p:sp>
      <p:sp>
        <p:nvSpPr>
          <p:cNvPr id="18" name="正方形/長方形 17">
            <a:extLst>
              <a:ext uri="{FF2B5EF4-FFF2-40B4-BE49-F238E27FC236}">
                <a16:creationId xmlns:a16="http://schemas.microsoft.com/office/drawing/2014/main" id="{8FEB2D8A-ED32-2E92-C05E-FAAA8DAE6226}"/>
              </a:ext>
            </a:extLst>
          </p:cNvPr>
          <p:cNvSpPr/>
          <p:nvPr/>
        </p:nvSpPr>
        <p:spPr>
          <a:xfrm>
            <a:off x="41532" y="4768814"/>
            <a:ext cx="802810" cy="576000"/>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具体的</a:t>
            </a:r>
            <a:endParaRPr lang="en-US" altLang="ja-JP" sz="1000" b="1">
              <a:solidFill>
                <a:schemeClr val="tx1"/>
              </a:solidFill>
            </a:endParaRPr>
          </a:p>
          <a:p>
            <a:pPr algn="ctr"/>
            <a:r>
              <a:rPr lang="ja-JP" altLang="en-US" sz="1000" b="1">
                <a:solidFill>
                  <a:schemeClr val="tx1"/>
                </a:solidFill>
              </a:rPr>
              <a:t>データ項目</a:t>
            </a:r>
            <a:endParaRPr lang="en-US" altLang="ja-JP" sz="1000" b="1">
              <a:solidFill>
                <a:schemeClr val="tx1"/>
              </a:solidFill>
            </a:endParaRPr>
          </a:p>
        </p:txBody>
      </p:sp>
      <p:sp>
        <p:nvSpPr>
          <p:cNvPr id="19" name="正方形/長方形 18">
            <a:extLst>
              <a:ext uri="{FF2B5EF4-FFF2-40B4-BE49-F238E27FC236}">
                <a16:creationId xmlns:a16="http://schemas.microsoft.com/office/drawing/2014/main" id="{275921AD-8E22-3084-A4F1-895E06388342}"/>
              </a:ext>
            </a:extLst>
          </p:cNvPr>
          <p:cNvSpPr/>
          <p:nvPr/>
        </p:nvSpPr>
        <p:spPr>
          <a:xfrm>
            <a:off x="41532" y="6074366"/>
            <a:ext cx="802810" cy="576000"/>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ネクスト</a:t>
            </a:r>
            <a:endParaRPr lang="en-US" altLang="ja-JP" sz="1000" b="1">
              <a:solidFill>
                <a:schemeClr val="tx1"/>
              </a:solidFill>
            </a:endParaRPr>
          </a:p>
          <a:p>
            <a:pPr algn="ctr"/>
            <a:r>
              <a:rPr lang="ja-JP" altLang="en-US" sz="1000" b="1">
                <a:solidFill>
                  <a:schemeClr val="tx1"/>
                </a:solidFill>
              </a:rPr>
              <a:t>アクション</a:t>
            </a:r>
            <a:endParaRPr lang="en-US" altLang="ja-JP" sz="1000" b="1">
              <a:solidFill>
                <a:schemeClr val="tx1"/>
              </a:solidFill>
            </a:endParaRPr>
          </a:p>
        </p:txBody>
      </p:sp>
      <p:sp>
        <p:nvSpPr>
          <p:cNvPr id="20" name="テキスト ボックス 19">
            <a:extLst>
              <a:ext uri="{FF2B5EF4-FFF2-40B4-BE49-F238E27FC236}">
                <a16:creationId xmlns:a16="http://schemas.microsoft.com/office/drawing/2014/main" id="{C3295CA8-C5C2-B764-D7DC-75BAD29C367C}"/>
              </a:ext>
            </a:extLst>
          </p:cNvPr>
          <p:cNvSpPr txBox="1"/>
          <p:nvPr/>
        </p:nvSpPr>
        <p:spPr>
          <a:xfrm>
            <a:off x="3728286" y="1416630"/>
            <a:ext cx="3301546" cy="584775"/>
          </a:xfrm>
          <a:prstGeom prst="rect">
            <a:avLst/>
          </a:prstGeom>
          <a:solidFill>
            <a:schemeClr val="bg1"/>
          </a:solidFill>
          <a:ln>
            <a:solidFill>
              <a:sysClr val="windowText" lastClr="000000"/>
            </a:solidFill>
          </a:ln>
        </p:spPr>
        <p:txBody>
          <a:bodyPr wrap="square" rtlCol="0" anchor="ctr">
            <a:noAutofit/>
          </a:bodyPr>
          <a:lstStyle/>
          <a:p>
            <a:pPr marR="0" lvl="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a:ea typeface="Meiryo UI"/>
            </a:endParaRPr>
          </a:p>
        </p:txBody>
      </p:sp>
      <p:sp>
        <p:nvSpPr>
          <p:cNvPr id="21" name="テキスト ボックス 20">
            <a:extLst>
              <a:ext uri="{FF2B5EF4-FFF2-40B4-BE49-F238E27FC236}">
                <a16:creationId xmlns:a16="http://schemas.microsoft.com/office/drawing/2014/main" id="{B6836ED5-F872-587C-5620-061634B363BC}"/>
              </a:ext>
            </a:extLst>
          </p:cNvPr>
          <p:cNvSpPr txBox="1"/>
          <p:nvPr/>
        </p:nvSpPr>
        <p:spPr>
          <a:xfrm>
            <a:off x="887160" y="2212374"/>
            <a:ext cx="1152000" cy="405683"/>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rgbClr val="FFFFFF">
                  <a:lumMod val="75000"/>
                </a:srgbClr>
              </a:solidFill>
              <a:effectLst/>
              <a:uLnTx/>
              <a:uFillTx/>
              <a:latin typeface="Meiryo UI"/>
              <a:ea typeface="Meiryo UI"/>
            </a:endParaRPr>
          </a:p>
        </p:txBody>
      </p:sp>
      <p:sp>
        <p:nvSpPr>
          <p:cNvPr id="22" name="テキスト ボックス 21">
            <a:extLst>
              <a:ext uri="{FF2B5EF4-FFF2-40B4-BE49-F238E27FC236}">
                <a16:creationId xmlns:a16="http://schemas.microsoft.com/office/drawing/2014/main" id="{C08002A6-E86D-1E09-9320-3BD9F32E9D97}"/>
              </a:ext>
            </a:extLst>
          </p:cNvPr>
          <p:cNvSpPr txBox="1"/>
          <p:nvPr/>
        </p:nvSpPr>
        <p:spPr>
          <a:xfrm>
            <a:off x="2453520" y="2212374"/>
            <a:ext cx="1152000" cy="405683"/>
          </a:xfrm>
          <a:prstGeom prst="rect">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a:ea typeface="Meiryo UI"/>
            </a:endParaRPr>
          </a:p>
        </p:txBody>
      </p:sp>
      <p:sp>
        <p:nvSpPr>
          <p:cNvPr id="23" name="テキスト ボックス 22">
            <a:extLst>
              <a:ext uri="{FF2B5EF4-FFF2-40B4-BE49-F238E27FC236}">
                <a16:creationId xmlns:a16="http://schemas.microsoft.com/office/drawing/2014/main" id="{A5EB94D1-6F72-A3ED-D6E1-1405A766ACFC}"/>
              </a:ext>
            </a:extLst>
          </p:cNvPr>
          <p:cNvSpPr txBox="1"/>
          <p:nvPr/>
        </p:nvSpPr>
        <p:spPr>
          <a:xfrm>
            <a:off x="4019880" y="2212374"/>
            <a:ext cx="1152000" cy="395869"/>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srgbClr val="FFFFFF">
                  <a:lumMod val="75000"/>
                </a:srgbClr>
              </a:solidFill>
              <a:effectLst/>
              <a:uLnTx/>
              <a:uFillTx/>
              <a:latin typeface="Meiryo UI"/>
              <a:ea typeface="Meiryo UI"/>
            </a:endParaRPr>
          </a:p>
        </p:txBody>
      </p:sp>
      <p:sp>
        <p:nvSpPr>
          <p:cNvPr id="24" name="テキスト ボックス 23">
            <a:extLst>
              <a:ext uri="{FF2B5EF4-FFF2-40B4-BE49-F238E27FC236}">
                <a16:creationId xmlns:a16="http://schemas.microsoft.com/office/drawing/2014/main" id="{7FC42FB5-107D-9625-284A-3B7F126B7EF5}"/>
              </a:ext>
            </a:extLst>
          </p:cNvPr>
          <p:cNvSpPr txBox="1"/>
          <p:nvPr/>
        </p:nvSpPr>
        <p:spPr>
          <a:xfrm>
            <a:off x="5586240" y="2212374"/>
            <a:ext cx="1152000" cy="405683"/>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rgbClr val="FFFFFF">
                  <a:lumMod val="75000"/>
                </a:srgbClr>
              </a:solidFill>
              <a:effectLst/>
              <a:uLnTx/>
              <a:uFillTx/>
              <a:latin typeface="Meiryo UI"/>
              <a:ea typeface="Meiryo UI"/>
            </a:endParaRPr>
          </a:p>
        </p:txBody>
      </p:sp>
      <p:sp>
        <p:nvSpPr>
          <p:cNvPr id="25" name="テキスト ボックス 24">
            <a:extLst>
              <a:ext uri="{FF2B5EF4-FFF2-40B4-BE49-F238E27FC236}">
                <a16:creationId xmlns:a16="http://schemas.microsoft.com/office/drawing/2014/main" id="{4B78C89F-129C-F564-7665-DDAFBF4D8451}"/>
              </a:ext>
            </a:extLst>
          </p:cNvPr>
          <p:cNvSpPr txBox="1"/>
          <p:nvPr/>
        </p:nvSpPr>
        <p:spPr>
          <a:xfrm>
            <a:off x="7152600" y="2212374"/>
            <a:ext cx="1152000" cy="405683"/>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rgbClr val="FFFFFF">
                  <a:lumMod val="75000"/>
                </a:srgbClr>
              </a:solidFill>
              <a:effectLst/>
              <a:uLnTx/>
              <a:uFillTx/>
              <a:latin typeface="Meiryo UI"/>
              <a:ea typeface="Meiryo UI"/>
            </a:endParaRPr>
          </a:p>
        </p:txBody>
      </p:sp>
      <p:sp>
        <p:nvSpPr>
          <p:cNvPr id="26" name="テキスト ボックス 25">
            <a:extLst>
              <a:ext uri="{FF2B5EF4-FFF2-40B4-BE49-F238E27FC236}">
                <a16:creationId xmlns:a16="http://schemas.microsoft.com/office/drawing/2014/main" id="{86F5F28A-E400-CA8C-8796-333DA1240286}"/>
              </a:ext>
            </a:extLst>
          </p:cNvPr>
          <p:cNvSpPr txBox="1"/>
          <p:nvPr/>
        </p:nvSpPr>
        <p:spPr>
          <a:xfrm>
            <a:off x="8718958" y="2212374"/>
            <a:ext cx="1152000" cy="405683"/>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srgbClr val="FFFFFF">
                  <a:lumMod val="75000"/>
                </a:srgbClr>
              </a:solidFill>
              <a:effectLst/>
              <a:uLnTx/>
              <a:uFillTx/>
              <a:latin typeface="Meiryo UI"/>
              <a:ea typeface="Meiryo UI"/>
            </a:endParaRPr>
          </a:p>
        </p:txBody>
      </p:sp>
      <p:cxnSp>
        <p:nvCxnSpPr>
          <p:cNvPr id="27" name="カギ線コネクタ 133">
            <a:extLst>
              <a:ext uri="{FF2B5EF4-FFF2-40B4-BE49-F238E27FC236}">
                <a16:creationId xmlns:a16="http://schemas.microsoft.com/office/drawing/2014/main" id="{52AC533C-FB1B-F821-485B-1181E5157CDE}"/>
              </a:ext>
            </a:extLst>
          </p:cNvPr>
          <p:cNvCxnSpPr>
            <a:cxnSpLocks/>
            <a:stCxn id="21" idx="0"/>
            <a:endCxn id="20" idx="2"/>
          </p:cNvCxnSpPr>
          <p:nvPr/>
        </p:nvCxnSpPr>
        <p:spPr>
          <a:xfrm rot="5400000" flipH="1" flipV="1">
            <a:off x="3315625" y="148941"/>
            <a:ext cx="210969" cy="3915899"/>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28" name="カギ線コネクタ 135">
            <a:extLst>
              <a:ext uri="{FF2B5EF4-FFF2-40B4-BE49-F238E27FC236}">
                <a16:creationId xmlns:a16="http://schemas.microsoft.com/office/drawing/2014/main" id="{268456D0-DB73-A1DC-3780-1B0511FCCD3C}"/>
              </a:ext>
            </a:extLst>
          </p:cNvPr>
          <p:cNvCxnSpPr>
            <a:cxnSpLocks/>
            <a:stCxn id="23" idx="0"/>
            <a:endCxn id="20" idx="2"/>
          </p:cNvCxnSpPr>
          <p:nvPr/>
        </p:nvCxnSpPr>
        <p:spPr>
          <a:xfrm rot="5400000" flipH="1" flipV="1">
            <a:off x="4881985" y="1715301"/>
            <a:ext cx="210969" cy="783179"/>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29" name="カギ線コネクタ 136">
            <a:extLst>
              <a:ext uri="{FF2B5EF4-FFF2-40B4-BE49-F238E27FC236}">
                <a16:creationId xmlns:a16="http://schemas.microsoft.com/office/drawing/2014/main" id="{BF6D7FC9-0C67-9525-9B25-9E4B78C2B567}"/>
              </a:ext>
            </a:extLst>
          </p:cNvPr>
          <p:cNvCxnSpPr>
            <a:cxnSpLocks/>
            <a:stCxn id="24" idx="0"/>
            <a:endCxn id="20" idx="2"/>
          </p:cNvCxnSpPr>
          <p:nvPr/>
        </p:nvCxnSpPr>
        <p:spPr>
          <a:xfrm rot="16200000" flipV="1">
            <a:off x="5665166" y="1715299"/>
            <a:ext cx="210969" cy="783181"/>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30" name="カギ線コネクタ 137">
            <a:extLst>
              <a:ext uri="{FF2B5EF4-FFF2-40B4-BE49-F238E27FC236}">
                <a16:creationId xmlns:a16="http://schemas.microsoft.com/office/drawing/2014/main" id="{0A6BFD91-0753-9FAB-9C88-CF47D6EDD395}"/>
              </a:ext>
            </a:extLst>
          </p:cNvPr>
          <p:cNvCxnSpPr>
            <a:cxnSpLocks/>
            <a:stCxn id="25" idx="0"/>
            <a:endCxn id="20" idx="2"/>
          </p:cNvCxnSpPr>
          <p:nvPr/>
        </p:nvCxnSpPr>
        <p:spPr>
          <a:xfrm rot="16200000" flipV="1">
            <a:off x="6448346" y="932119"/>
            <a:ext cx="210969" cy="2349541"/>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31" name="カギ線コネクタ 138">
            <a:extLst>
              <a:ext uri="{FF2B5EF4-FFF2-40B4-BE49-F238E27FC236}">
                <a16:creationId xmlns:a16="http://schemas.microsoft.com/office/drawing/2014/main" id="{06C12831-DF7D-FF2A-8FFF-E86D81D0DF66}"/>
              </a:ext>
            </a:extLst>
          </p:cNvPr>
          <p:cNvCxnSpPr>
            <a:cxnSpLocks/>
            <a:stCxn id="26" idx="0"/>
            <a:endCxn id="20" idx="2"/>
          </p:cNvCxnSpPr>
          <p:nvPr/>
        </p:nvCxnSpPr>
        <p:spPr>
          <a:xfrm rot="16200000" flipV="1">
            <a:off x="7231525" y="148940"/>
            <a:ext cx="210969" cy="3915899"/>
          </a:xfrm>
          <a:prstGeom prst="bentConnector3">
            <a:avLst>
              <a:gd name="adj1" fmla="val 50000"/>
            </a:avLst>
          </a:prstGeom>
          <a:noFill/>
          <a:ln w="6350" cap="flat" cmpd="sng" algn="ctr">
            <a:solidFill>
              <a:srgbClr val="FFFFFF">
                <a:lumMod val="50000"/>
              </a:srgbClr>
            </a:solidFill>
            <a:prstDash val="solid"/>
            <a:miter lim="800000"/>
          </a:ln>
          <a:effectLst/>
        </p:spPr>
      </p:cxnSp>
      <p:sp>
        <p:nvSpPr>
          <p:cNvPr id="32" name="テキスト ボックス 31">
            <a:extLst>
              <a:ext uri="{FF2B5EF4-FFF2-40B4-BE49-F238E27FC236}">
                <a16:creationId xmlns:a16="http://schemas.microsoft.com/office/drawing/2014/main" id="{45B9B36F-94AD-F5ED-0F3F-D7333EBCC688}"/>
              </a:ext>
            </a:extLst>
          </p:cNvPr>
          <p:cNvSpPr txBox="1"/>
          <p:nvPr/>
        </p:nvSpPr>
        <p:spPr>
          <a:xfrm>
            <a:off x="887160" y="2756217"/>
            <a:ext cx="8983798" cy="595352"/>
          </a:xfrm>
          <a:prstGeom prst="flowChartProcess">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a:ea typeface="Meiryo UI"/>
            </a:endParaRPr>
          </a:p>
        </p:txBody>
      </p:sp>
      <p:cxnSp>
        <p:nvCxnSpPr>
          <p:cNvPr id="33" name="カギ線コネクタ 143">
            <a:extLst>
              <a:ext uri="{FF2B5EF4-FFF2-40B4-BE49-F238E27FC236}">
                <a16:creationId xmlns:a16="http://schemas.microsoft.com/office/drawing/2014/main" id="{EA219AA9-C08B-000F-2D2B-6D93FB9239EA}"/>
              </a:ext>
            </a:extLst>
          </p:cNvPr>
          <p:cNvCxnSpPr>
            <a:cxnSpLocks/>
            <a:stCxn id="32" idx="0"/>
            <a:endCxn id="22" idx="2"/>
          </p:cNvCxnSpPr>
          <p:nvPr/>
        </p:nvCxnSpPr>
        <p:spPr>
          <a:xfrm rot="16200000" flipV="1">
            <a:off x="4135210" y="1512367"/>
            <a:ext cx="138160" cy="2349539"/>
          </a:xfrm>
          <a:prstGeom prst="bentConnector3">
            <a:avLst>
              <a:gd name="adj1" fmla="val 50000"/>
            </a:avLst>
          </a:prstGeom>
          <a:noFill/>
          <a:ln w="12700" cap="flat" cmpd="sng" algn="ctr">
            <a:solidFill>
              <a:sysClr val="windowText" lastClr="000000"/>
            </a:solidFill>
            <a:prstDash val="solid"/>
            <a:miter lim="800000"/>
          </a:ln>
          <a:effectLst/>
        </p:spPr>
      </p:cxnSp>
      <p:sp>
        <p:nvSpPr>
          <p:cNvPr id="34" name="テキスト ボックス 33">
            <a:extLst>
              <a:ext uri="{FF2B5EF4-FFF2-40B4-BE49-F238E27FC236}">
                <a16:creationId xmlns:a16="http://schemas.microsoft.com/office/drawing/2014/main" id="{9487818D-80F2-BE4D-B744-92893E9C5949}"/>
              </a:ext>
            </a:extLst>
          </p:cNvPr>
          <p:cNvSpPr txBox="1"/>
          <p:nvPr/>
        </p:nvSpPr>
        <p:spPr>
          <a:xfrm>
            <a:off x="887160" y="3475263"/>
            <a:ext cx="8983798" cy="522875"/>
          </a:xfrm>
          <a:prstGeom prst="rect">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a:ea typeface="Meiryo UI"/>
            </a:endParaRPr>
          </a:p>
        </p:txBody>
      </p:sp>
      <p:cxnSp>
        <p:nvCxnSpPr>
          <p:cNvPr id="35" name="カギ線コネクタ 134">
            <a:extLst>
              <a:ext uri="{FF2B5EF4-FFF2-40B4-BE49-F238E27FC236}">
                <a16:creationId xmlns:a16="http://schemas.microsoft.com/office/drawing/2014/main" id="{CA91CA2A-9ED1-FBC5-297B-2B990A4B33DC}"/>
              </a:ext>
            </a:extLst>
          </p:cNvPr>
          <p:cNvCxnSpPr>
            <a:cxnSpLocks/>
            <a:stCxn id="22" idx="0"/>
            <a:endCxn id="20" idx="2"/>
          </p:cNvCxnSpPr>
          <p:nvPr/>
        </p:nvCxnSpPr>
        <p:spPr>
          <a:xfrm rot="5400000" flipH="1" flipV="1">
            <a:off x="4098805" y="932121"/>
            <a:ext cx="210969" cy="2349539"/>
          </a:xfrm>
          <a:prstGeom prst="bentConnector3">
            <a:avLst>
              <a:gd name="adj1" fmla="val 50000"/>
            </a:avLst>
          </a:prstGeom>
          <a:noFill/>
          <a:ln w="12700" cap="flat" cmpd="sng" algn="ctr">
            <a:solidFill>
              <a:sysClr val="windowText" lastClr="000000"/>
            </a:solidFill>
            <a:prstDash val="solid"/>
            <a:miter lim="800000"/>
          </a:ln>
          <a:effectLst/>
        </p:spPr>
      </p:cxnSp>
      <p:cxnSp>
        <p:nvCxnSpPr>
          <p:cNvPr id="36" name="カギ線コネクタ 159">
            <a:extLst>
              <a:ext uri="{FF2B5EF4-FFF2-40B4-BE49-F238E27FC236}">
                <a16:creationId xmlns:a16="http://schemas.microsoft.com/office/drawing/2014/main" id="{AFA592BC-53CB-119A-4D4D-C7820332C303}"/>
              </a:ext>
            </a:extLst>
          </p:cNvPr>
          <p:cNvCxnSpPr>
            <a:cxnSpLocks/>
            <a:stCxn id="39" idx="0"/>
            <a:endCxn id="34" idx="2"/>
          </p:cNvCxnSpPr>
          <p:nvPr/>
        </p:nvCxnSpPr>
        <p:spPr>
          <a:xfrm rot="5400000" flipH="1" flipV="1">
            <a:off x="3300477" y="2062602"/>
            <a:ext cx="143046" cy="4014118"/>
          </a:xfrm>
          <a:prstGeom prst="bentConnector3">
            <a:avLst>
              <a:gd name="adj1" fmla="val 50000"/>
            </a:avLst>
          </a:prstGeom>
          <a:noFill/>
          <a:ln w="12700" cap="flat" cmpd="sng" algn="ctr">
            <a:solidFill>
              <a:sysClr val="windowText" lastClr="000000"/>
            </a:solidFill>
            <a:prstDash val="solid"/>
            <a:miter lim="800000"/>
          </a:ln>
          <a:effectLst/>
        </p:spPr>
      </p:cxnSp>
      <p:cxnSp>
        <p:nvCxnSpPr>
          <p:cNvPr id="37" name="カギ線コネクタ 169">
            <a:extLst>
              <a:ext uri="{FF2B5EF4-FFF2-40B4-BE49-F238E27FC236}">
                <a16:creationId xmlns:a16="http://schemas.microsoft.com/office/drawing/2014/main" id="{58E5FC13-F267-2423-3461-F825A5E65539}"/>
              </a:ext>
            </a:extLst>
          </p:cNvPr>
          <p:cNvCxnSpPr>
            <a:cxnSpLocks/>
            <a:stCxn id="46" idx="0"/>
            <a:endCxn id="34" idx="2"/>
          </p:cNvCxnSpPr>
          <p:nvPr/>
        </p:nvCxnSpPr>
        <p:spPr>
          <a:xfrm rot="16200000" flipV="1">
            <a:off x="6813344" y="2563853"/>
            <a:ext cx="143046" cy="3011615"/>
          </a:xfrm>
          <a:prstGeom prst="bentConnector3">
            <a:avLst>
              <a:gd name="adj1" fmla="val 50000"/>
            </a:avLst>
          </a:prstGeom>
          <a:noFill/>
          <a:ln w="12700" cap="flat" cmpd="sng" algn="ctr">
            <a:solidFill>
              <a:sysClr val="windowText" lastClr="000000"/>
            </a:solidFill>
            <a:prstDash val="solid"/>
            <a:miter lim="800000"/>
          </a:ln>
          <a:effectLst/>
        </p:spPr>
      </p:cxnSp>
      <p:cxnSp>
        <p:nvCxnSpPr>
          <p:cNvPr id="38" name="カギ線コネクタ 177">
            <a:extLst>
              <a:ext uri="{FF2B5EF4-FFF2-40B4-BE49-F238E27FC236}">
                <a16:creationId xmlns:a16="http://schemas.microsoft.com/office/drawing/2014/main" id="{25509CF8-702E-70D3-88F4-2FD27C390CED}"/>
              </a:ext>
            </a:extLst>
          </p:cNvPr>
          <p:cNvCxnSpPr>
            <a:cxnSpLocks/>
            <a:stCxn id="47" idx="0"/>
            <a:endCxn id="34" idx="2"/>
          </p:cNvCxnSpPr>
          <p:nvPr/>
        </p:nvCxnSpPr>
        <p:spPr>
          <a:xfrm rot="16200000" flipV="1">
            <a:off x="7314595" y="2062602"/>
            <a:ext cx="143046" cy="4014118"/>
          </a:xfrm>
          <a:prstGeom prst="bentConnector3">
            <a:avLst>
              <a:gd name="adj1" fmla="val 50000"/>
            </a:avLst>
          </a:prstGeom>
          <a:noFill/>
          <a:ln w="12700" cap="flat" cmpd="sng" algn="ctr">
            <a:solidFill>
              <a:sysClr val="windowText" lastClr="000000"/>
            </a:solidFill>
            <a:prstDash val="solid"/>
            <a:miter lim="800000"/>
          </a:ln>
          <a:effectLst/>
        </p:spPr>
      </p:cxnSp>
      <p:sp>
        <p:nvSpPr>
          <p:cNvPr id="39" name="正方形/長方形 38">
            <a:extLst>
              <a:ext uri="{FF2B5EF4-FFF2-40B4-BE49-F238E27FC236}">
                <a16:creationId xmlns:a16="http://schemas.microsoft.com/office/drawing/2014/main" id="{8BA1425A-53F4-4734-3871-070F882CD82B}"/>
              </a:ext>
            </a:extLst>
          </p:cNvPr>
          <p:cNvSpPr/>
          <p:nvPr/>
        </p:nvSpPr>
        <p:spPr>
          <a:xfrm>
            <a:off x="878941"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AA9F93C8-9BE6-FF10-FD7E-20F902451697}"/>
              </a:ext>
            </a:extLst>
          </p:cNvPr>
          <p:cNvSpPr/>
          <p:nvPr/>
        </p:nvSpPr>
        <p:spPr>
          <a:xfrm>
            <a:off x="1889662"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DD19E1DB-B99D-1D9A-FB94-BA04C6E9A8E2}"/>
              </a:ext>
            </a:extLst>
          </p:cNvPr>
          <p:cNvSpPr/>
          <p:nvPr/>
        </p:nvSpPr>
        <p:spPr>
          <a:xfrm>
            <a:off x="2892164"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B244FD2C-78A5-D571-7FE6-8CB83E1090EA}"/>
              </a:ext>
            </a:extLst>
          </p:cNvPr>
          <p:cNvSpPr/>
          <p:nvPr/>
        </p:nvSpPr>
        <p:spPr>
          <a:xfrm>
            <a:off x="3894666"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6631895F-04BD-6B64-95B4-D3398A544B1C}"/>
              </a:ext>
            </a:extLst>
          </p:cNvPr>
          <p:cNvSpPr/>
          <p:nvPr/>
        </p:nvSpPr>
        <p:spPr>
          <a:xfrm>
            <a:off x="4897168"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9D07F052-D561-4298-BA13-B82EF5556898}"/>
              </a:ext>
            </a:extLst>
          </p:cNvPr>
          <p:cNvSpPr/>
          <p:nvPr/>
        </p:nvSpPr>
        <p:spPr>
          <a:xfrm>
            <a:off x="5899670"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CD386E0F-4A97-88B4-77F1-844F733EC594}"/>
              </a:ext>
            </a:extLst>
          </p:cNvPr>
          <p:cNvSpPr/>
          <p:nvPr/>
        </p:nvSpPr>
        <p:spPr>
          <a:xfrm>
            <a:off x="6902172"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95D50692-451B-E05F-A0E5-5CCEB0A34B04}"/>
              </a:ext>
            </a:extLst>
          </p:cNvPr>
          <p:cNvSpPr/>
          <p:nvPr/>
        </p:nvSpPr>
        <p:spPr>
          <a:xfrm>
            <a:off x="7904674" y="4141184"/>
            <a:ext cx="972000" cy="576000"/>
          </a:xfrm>
          <a:prstGeom prst="rect">
            <a:avLst/>
          </a:prstGeom>
          <a:solidFill>
            <a:schemeClr val="bg1"/>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8CFC40F2-1C34-5AE5-415A-EF4B486DCDB8}"/>
              </a:ext>
            </a:extLst>
          </p:cNvPr>
          <p:cNvSpPr/>
          <p:nvPr/>
        </p:nvSpPr>
        <p:spPr>
          <a:xfrm>
            <a:off x="8907177" y="4141184"/>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4E9B763F-8909-1F5F-DC6B-F0B5A6AC78C4}"/>
              </a:ext>
            </a:extLst>
          </p:cNvPr>
          <p:cNvSpPr/>
          <p:nvPr/>
        </p:nvSpPr>
        <p:spPr>
          <a:xfrm>
            <a:off x="878941" y="6074365"/>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A936E382-6BCC-6D6C-2BFE-9ADCE7D74AF3}"/>
              </a:ext>
            </a:extLst>
          </p:cNvPr>
          <p:cNvSpPr/>
          <p:nvPr/>
        </p:nvSpPr>
        <p:spPr>
          <a:xfrm>
            <a:off x="878941"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D1F65884-FFAF-B2AB-13D9-CDD936843D48}"/>
              </a:ext>
            </a:extLst>
          </p:cNvPr>
          <p:cNvSpPr/>
          <p:nvPr/>
        </p:nvSpPr>
        <p:spPr>
          <a:xfrm>
            <a:off x="1889662"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92F1CE-95EE-7427-790C-EDC9722673DF}"/>
              </a:ext>
            </a:extLst>
          </p:cNvPr>
          <p:cNvSpPr/>
          <p:nvPr/>
        </p:nvSpPr>
        <p:spPr>
          <a:xfrm>
            <a:off x="2892164"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8D480637-7C27-E21E-9A4D-A846AA20F090}"/>
              </a:ext>
            </a:extLst>
          </p:cNvPr>
          <p:cNvSpPr/>
          <p:nvPr/>
        </p:nvSpPr>
        <p:spPr>
          <a:xfrm>
            <a:off x="4897168"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a:extLst>
              <a:ext uri="{FF2B5EF4-FFF2-40B4-BE49-F238E27FC236}">
                <a16:creationId xmlns:a16="http://schemas.microsoft.com/office/drawing/2014/main" id="{4F434A6C-9165-B03D-B4C4-CF93AE0BA9AE}"/>
              </a:ext>
            </a:extLst>
          </p:cNvPr>
          <p:cNvSpPr/>
          <p:nvPr/>
        </p:nvSpPr>
        <p:spPr>
          <a:xfrm>
            <a:off x="5899670"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897C0E06-4A6F-2563-98A0-89F260AC363C}"/>
              </a:ext>
            </a:extLst>
          </p:cNvPr>
          <p:cNvSpPr/>
          <p:nvPr/>
        </p:nvSpPr>
        <p:spPr>
          <a:xfrm>
            <a:off x="6902172"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90CBFEED-F496-4B66-7B7E-27C778357BFA}"/>
              </a:ext>
            </a:extLst>
          </p:cNvPr>
          <p:cNvSpPr/>
          <p:nvPr/>
        </p:nvSpPr>
        <p:spPr>
          <a:xfrm>
            <a:off x="7904674" y="4779319"/>
            <a:ext cx="972000" cy="576000"/>
          </a:xfrm>
          <a:prstGeom prst="rect">
            <a:avLst/>
          </a:prstGeom>
          <a:solidFill>
            <a:schemeClr val="bg1"/>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9A5AD497-F6D2-1E06-DF58-6E5F7D7C0BC7}"/>
              </a:ext>
            </a:extLst>
          </p:cNvPr>
          <p:cNvSpPr/>
          <p:nvPr/>
        </p:nvSpPr>
        <p:spPr>
          <a:xfrm>
            <a:off x="8907177"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endParaRPr>
          </a:p>
        </p:txBody>
      </p:sp>
      <p:sp>
        <p:nvSpPr>
          <p:cNvPr id="57" name="正方形/長方形 56">
            <a:extLst>
              <a:ext uri="{FF2B5EF4-FFF2-40B4-BE49-F238E27FC236}">
                <a16:creationId xmlns:a16="http://schemas.microsoft.com/office/drawing/2014/main" id="{2E2212B5-8CA0-2973-B990-80A744E9A74B}"/>
              </a:ext>
            </a:extLst>
          </p:cNvPr>
          <p:cNvSpPr/>
          <p:nvPr/>
        </p:nvSpPr>
        <p:spPr>
          <a:xfrm>
            <a:off x="3894666" y="4779319"/>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C5E9C141-8E4F-DB28-A3B2-2FB47D9E668A}"/>
              </a:ext>
            </a:extLst>
          </p:cNvPr>
          <p:cNvSpPr/>
          <p:nvPr/>
        </p:nvSpPr>
        <p:spPr>
          <a:xfrm>
            <a:off x="1889661" y="6074365"/>
            <a:ext cx="971997"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a:extLst>
              <a:ext uri="{FF2B5EF4-FFF2-40B4-BE49-F238E27FC236}">
                <a16:creationId xmlns:a16="http://schemas.microsoft.com/office/drawing/2014/main" id="{E62025ED-419D-F0D9-B7C6-8E512AE6C2FF}"/>
              </a:ext>
            </a:extLst>
          </p:cNvPr>
          <p:cNvSpPr/>
          <p:nvPr/>
        </p:nvSpPr>
        <p:spPr>
          <a:xfrm>
            <a:off x="2892161" y="6074365"/>
            <a:ext cx="972003"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a:extLst>
              <a:ext uri="{FF2B5EF4-FFF2-40B4-BE49-F238E27FC236}">
                <a16:creationId xmlns:a16="http://schemas.microsoft.com/office/drawing/2014/main" id="{B59FD086-C37D-3EB4-854D-80A45134C1B8}"/>
              </a:ext>
            </a:extLst>
          </p:cNvPr>
          <p:cNvSpPr/>
          <p:nvPr/>
        </p:nvSpPr>
        <p:spPr>
          <a:xfrm>
            <a:off x="3894665" y="6074365"/>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3BE38F55-9270-F0B0-4D47-DAC81AB1C577}"/>
              </a:ext>
            </a:extLst>
          </p:cNvPr>
          <p:cNvSpPr/>
          <p:nvPr/>
        </p:nvSpPr>
        <p:spPr>
          <a:xfrm>
            <a:off x="4897165" y="6074365"/>
            <a:ext cx="972001"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48B2BEFA-DD4D-7D8B-CE9F-51FE9391C139}"/>
              </a:ext>
            </a:extLst>
          </p:cNvPr>
          <p:cNvSpPr/>
          <p:nvPr/>
        </p:nvSpPr>
        <p:spPr>
          <a:xfrm>
            <a:off x="5899669" y="6074365"/>
            <a:ext cx="971999"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a:extLst>
              <a:ext uri="{FF2B5EF4-FFF2-40B4-BE49-F238E27FC236}">
                <a16:creationId xmlns:a16="http://schemas.microsoft.com/office/drawing/2014/main" id="{CA1D41B9-CBC0-C5CE-F874-3A0F78B17C9A}"/>
              </a:ext>
            </a:extLst>
          </p:cNvPr>
          <p:cNvSpPr/>
          <p:nvPr/>
        </p:nvSpPr>
        <p:spPr>
          <a:xfrm>
            <a:off x="6902171" y="6074365"/>
            <a:ext cx="970802"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a:extLst>
              <a:ext uri="{FF2B5EF4-FFF2-40B4-BE49-F238E27FC236}">
                <a16:creationId xmlns:a16="http://schemas.microsoft.com/office/drawing/2014/main" id="{5497A9E4-A026-EE3B-38A9-AD4E6F262FAB}"/>
              </a:ext>
            </a:extLst>
          </p:cNvPr>
          <p:cNvSpPr/>
          <p:nvPr/>
        </p:nvSpPr>
        <p:spPr>
          <a:xfrm>
            <a:off x="7903477" y="6074365"/>
            <a:ext cx="973197" cy="576000"/>
          </a:xfrm>
          <a:prstGeom prst="rect">
            <a:avLst/>
          </a:prstGeom>
          <a:solidFill>
            <a:schemeClr val="bg1"/>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a:extLst>
              <a:ext uri="{FF2B5EF4-FFF2-40B4-BE49-F238E27FC236}">
                <a16:creationId xmlns:a16="http://schemas.microsoft.com/office/drawing/2014/main" id="{1B3B5ED7-09C5-45B3-CED1-FB3428A236C7}"/>
              </a:ext>
            </a:extLst>
          </p:cNvPr>
          <p:cNvSpPr/>
          <p:nvPr/>
        </p:nvSpPr>
        <p:spPr>
          <a:xfrm>
            <a:off x="8907176" y="6074365"/>
            <a:ext cx="963782"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a:extLst>
              <a:ext uri="{FF2B5EF4-FFF2-40B4-BE49-F238E27FC236}">
                <a16:creationId xmlns:a16="http://schemas.microsoft.com/office/drawing/2014/main" id="{BCDF3F78-8220-311B-D254-BBA5F365FBA2}"/>
              </a:ext>
            </a:extLst>
          </p:cNvPr>
          <p:cNvCxnSpPr>
            <a:cxnSpLocks/>
            <a:stCxn id="32" idx="2"/>
            <a:endCxn id="34" idx="0"/>
          </p:cNvCxnSpPr>
          <p:nvPr/>
        </p:nvCxnSpPr>
        <p:spPr>
          <a:xfrm>
            <a:off x="5379059" y="3351569"/>
            <a:ext cx="0" cy="1236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カギ線コネクタ 159">
            <a:extLst>
              <a:ext uri="{FF2B5EF4-FFF2-40B4-BE49-F238E27FC236}">
                <a16:creationId xmlns:a16="http://schemas.microsoft.com/office/drawing/2014/main" id="{C64F80A3-F634-8F94-DA74-A7BBE44472A6}"/>
              </a:ext>
            </a:extLst>
          </p:cNvPr>
          <p:cNvCxnSpPr>
            <a:cxnSpLocks/>
            <a:stCxn id="41" idx="0"/>
            <a:endCxn id="34" idx="2"/>
          </p:cNvCxnSpPr>
          <p:nvPr/>
        </p:nvCxnSpPr>
        <p:spPr>
          <a:xfrm rot="5400000" flipH="1" flipV="1">
            <a:off x="4307088" y="3069214"/>
            <a:ext cx="143046" cy="2000895"/>
          </a:xfrm>
          <a:prstGeom prst="bentConnector3">
            <a:avLst>
              <a:gd name="adj1" fmla="val 50000"/>
            </a:avLst>
          </a:prstGeom>
          <a:noFill/>
          <a:ln w="12700" cap="flat" cmpd="sng" algn="ctr">
            <a:solidFill>
              <a:sysClr val="windowText" lastClr="000000"/>
            </a:solidFill>
            <a:prstDash val="solid"/>
            <a:miter lim="800000"/>
          </a:ln>
          <a:effectLst/>
        </p:spPr>
      </p:cxnSp>
      <p:cxnSp>
        <p:nvCxnSpPr>
          <p:cNvPr id="68" name="カギ線コネクタ 159">
            <a:extLst>
              <a:ext uri="{FF2B5EF4-FFF2-40B4-BE49-F238E27FC236}">
                <a16:creationId xmlns:a16="http://schemas.microsoft.com/office/drawing/2014/main" id="{617855B6-A3AE-47F0-CDAA-86438F812F90}"/>
              </a:ext>
            </a:extLst>
          </p:cNvPr>
          <p:cNvCxnSpPr>
            <a:cxnSpLocks/>
            <a:stCxn id="42" idx="0"/>
            <a:endCxn id="34" idx="2"/>
          </p:cNvCxnSpPr>
          <p:nvPr/>
        </p:nvCxnSpPr>
        <p:spPr>
          <a:xfrm rot="5400000" flipH="1" flipV="1">
            <a:off x="4808339" y="3570465"/>
            <a:ext cx="143046" cy="998393"/>
          </a:xfrm>
          <a:prstGeom prst="bentConnector3">
            <a:avLst>
              <a:gd name="adj1" fmla="val 50000"/>
            </a:avLst>
          </a:prstGeom>
          <a:noFill/>
          <a:ln w="12700" cap="flat" cmpd="sng" algn="ctr">
            <a:solidFill>
              <a:sysClr val="windowText" lastClr="000000"/>
            </a:solidFill>
            <a:prstDash val="solid"/>
            <a:miter lim="800000"/>
          </a:ln>
          <a:effectLst/>
        </p:spPr>
      </p:cxnSp>
      <p:cxnSp>
        <p:nvCxnSpPr>
          <p:cNvPr id="69" name="カギ線コネクタ 159">
            <a:extLst>
              <a:ext uri="{FF2B5EF4-FFF2-40B4-BE49-F238E27FC236}">
                <a16:creationId xmlns:a16="http://schemas.microsoft.com/office/drawing/2014/main" id="{D0BB9914-12D4-144A-B932-92DF87EC4EF4}"/>
              </a:ext>
            </a:extLst>
          </p:cNvPr>
          <p:cNvCxnSpPr>
            <a:cxnSpLocks/>
            <a:stCxn id="44" idx="0"/>
            <a:endCxn id="34" idx="2"/>
          </p:cNvCxnSpPr>
          <p:nvPr/>
        </p:nvCxnSpPr>
        <p:spPr>
          <a:xfrm rot="16200000" flipV="1">
            <a:off x="5810842" y="3566355"/>
            <a:ext cx="143046" cy="1006611"/>
          </a:xfrm>
          <a:prstGeom prst="bentConnector3">
            <a:avLst>
              <a:gd name="adj1" fmla="val 50000"/>
            </a:avLst>
          </a:prstGeom>
          <a:noFill/>
          <a:ln w="12700" cap="flat" cmpd="sng" algn="ctr">
            <a:solidFill>
              <a:sysClr val="windowText" lastClr="000000"/>
            </a:solidFill>
            <a:prstDash val="solid"/>
            <a:miter lim="800000"/>
          </a:ln>
          <a:effectLst/>
        </p:spPr>
      </p:cxnSp>
      <p:cxnSp>
        <p:nvCxnSpPr>
          <p:cNvPr id="70" name="カギ線コネクタ 159">
            <a:extLst>
              <a:ext uri="{FF2B5EF4-FFF2-40B4-BE49-F238E27FC236}">
                <a16:creationId xmlns:a16="http://schemas.microsoft.com/office/drawing/2014/main" id="{FBC7EC07-AAE3-AD63-B02D-8F4E964C3DCD}"/>
              </a:ext>
            </a:extLst>
          </p:cNvPr>
          <p:cNvCxnSpPr>
            <a:cxnSpLocks/>
            <a:stCxn id="45" idx="0"/>
            <a:endCxn id="34" idx="2"/>
          </p:cNvCxnSpPr>
          <p:nvPr/>
        </p:nvCxnSpPr>
        <p:spPr>
          <a:xfrm rot="16200000" flipV="1">
            <a:off x="6312093" y="3065104"/>
            <a:ext cx="143046" cy="2009113"/>
          </a:xfrm>
          <a:prstGeom prst="bentConnector3">
            <a:avLst>
              <a:gd name="adj1" fmla="val 50000"/>
            </a:avLst>
          </a:prstGeom>
          <a:noFill/>
          <a:ln w="12700" cap="flat" cmpd="sng" algn="ctr">
            <a:solidFill>
              <a:sysClr val="windowText" lastClr="000000"/>
            </a:solidFill>
            <a:prstDash val="solid"/>
            <a:miter lim="800000"/>
          </a:ln>
          <a:effectLst/>
        </p:spPr>
      </p:cxnSp>
      <p:cxnSp>
        <p:nvCxnSpPr>
          <p:cNvPr id="71" name="カギ線コネクタ 159">
            <a:extLst>
              <a:ext uri="{FF2B5EF4-FFF2-40B4-BE49-F238E27FC236}">
                <a16:creationId xmlns:a16="http://schemas.microsoft.com/office/drawing/2014/main" id="{F3EAB552-F900-DD8F-CF44-3D679EFD2DD8}"/>
              </a:ext>
            </a:extLst>
          </p:cNvPr>
          <p:cNvCxnSpPr>
            <a:cxnSpLocks/>
            <a:stCxn id="40" idx="0"/>
            <a:endCxn id="34" idx="2"/>
          </p:cNvCxnSpPr>
          <p:nvPr/>
        </p:nvCxnSpPr>
        <p:spPr>
          <a:xfrm rot="5400000" flipH="1" flipV="1">
            <a:off x="3805837" y="2567963"/>
            <a:ext cx="143046" cy="3003397"/>
          </a:xfrm>
          <a:prstGeom prst="bentConnector3">
            <a:avLst>
              <a:gd name="adj1" fmla="val 50000"/>
            </a:avLst>
          </a:prstGeom>
          <a:noFill/>
          <a:ln w="12700" cap="flat" cmpd="sng" algn="ctr">
            <a:solidFill>
              <a:sysClr val="windowText" lastClr="000000"/>
            </a:solidFill>
            <a:prstDash val="solid"/>
            <a:miter lim="800000"/>
          </a:ln>
          <a:effectLst/>
        </p:spPr>
      </p:cxnSp>
      <p:sp>
        <p:nvSpPr>
          <p:cNvPr id="81" name="正方形/長方形 80">
            <a:extLst>
              <a:ext uri="{FF2B5EF4-FFF2-40B4-BE49-F238E27FC236}">
                <a16:creationId xmlns:a16="http://schemas.microsoft.com/office/drawing/2014/main" id="{7648F9E1-B054-2C86-C98D-B178D8D7834C}"/>
              </a:ext>
            </a:extLst>
          </p:cNvPr>
          <p:cNvSpPr/>
          <p:nvPr/>
        </p:nvSpPr>
        <p:spPr>
          <a:xfrm>
            <a:off x="41532" y="5426843"/>
            <a:ext cx="802810" cy="576000"/>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a:t>
            </a:r>
            <a:endParaRPr lang="en-US" altLang="ja-JP" sz="1000" b="1">
              <a:solidFill>
                <a:schemeClr val="tx1"/>
              </a:solidFill>
            </a:endParaRPr>
          </a:p>
          <a:p>
            <a:pPr algn="ctr"/>
            <a:r>
              <a:rPr lang="ja-JP" altLang="en-US" sz="1000" b="1">
                <a:solidFill>
                  <a:schemeClr val="tx1"/>
                </a:solidFill>
              </a:rPr>
              <a:t>分析結果</a:t>
            </a:r>
            <a:endParaRPr lang="en-US" altLang="ja-JP" sz="1000" b="1">
              <a:solidFill>
                <a:schemeClr val="tx1"/>
              </a:solidFill>
            </a:endParaRPr>
          </a:p>
        </p:txBody>
      </p:sp>
      <p:sp>
        <p:nvSpPr>
          <p:cNvPr id="82" name="正方形/長方形 81">
            <a:extLst>
              <a:ext uri="{FF2B5EF4-FFF2-40B4-BE49-F238E27FC236}">
                <a16:creationId xmlns:a16="http://schemas.microsoft.com/office/drawing/2014/main" id="{84637F83-A01F-CAC4-5A25-1CADC4710558}"/>
              </a:ext>
            </a:extLst>
          </p:cNvPr>
          <p:cNvSpPr/>
          <p:nvPr/>
        </p:nvSpPr>
        <p:spPr>
          <a:xfrm>
            <a:off x="878941" y="5426842"/>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a:extLst>
              <a:ext uri="{FF2B5EF4-FFF2-40B4-BE49-F238E27FC236}">
                <a16:creationId xmlns:a16="http://schemas.microsoft.com/office/drawing/2014/main" id="{A77D0370-4476-7D8D-6E1E-3884F09FE158}"/>
              </a:ext>
            </a:extLst>
          </p:cNvPr>
          <p:cNvSpPr/>
          <p:nvPr/>
        </p:nvSpPr>
        <p:spPr>
          <a:xfrm>
            <a:off x="1889661" y="5426842"/>
            <a:ext cx="971997"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a:extLst>
              <a:ext uri="{FF2B5EF4-FFF2-40B4-BE49-F238E27FC236}">
                <a16:creationId xmlns:a16="http://schemas.microsoft.com/office/drawing/2014/main" id="{5515C79C-3D74-7DB2-9A93-850030D25AF7}"/>
              </a:ext>
            </a:extLst>
          </p:cNvPr>
          <p:cNvSpPr/>
          <p:nvPr/>
        </p:nvSpPr>
        <p:spPr>
          <a:xfrm>
            <a:off x="2892161" y="5426842"/>
            <a:ext cx="972003"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E172A294-39B7-5BC0-349E-F572CDBF9E76}"/>
              </a:ext>
            </a:extLst>
          </p:cNvPr>
          <p:cNvSpPr/>
          <p:nvPr/>
        </p:nvSpPr>
        <p:spPr>
          <a:xfrm>
            <a:off x="3894665" y="5426842"/>
            <a:ext cx="972000"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a16="http://schemas.microsoft.com/office/drawing/2014/main" id="{22F43B38-F2D4-A780-AB93-6D5827963565}"/>
              </a:ext>
            </a:extLst>
          </p:cNvPr>
          <p:cNvSpPr/>
          <p:nvPr/>
        </p:nvSpPr>
        <p:spPr>
          <a:xfrm>
            <a:off x="4897165" y="5426842"/>
            <a:ext cx="972001"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a:extLst>
              <a:ext uri="{FF2B5EF4-FFF2-40B4-BE49-F238E27FC236}">
                <a16:creationId xmlns:a16="http://schemas.microsoft.com/office/drawing/2014/main" id="{85E68467-04F2-2103-CE42-3FF8590D586D}"/>
              </a:ext>
            </a:extLst>
          </p:cNvPr>
          <p:cNvSpPr/>
          <p:nvPr/>
        </p:nvSpPr>
        <p:spPr>
          <a:xfrm>
            <a:off x="5899669" y="5426842"/>
            <a:ext cx="971999"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7316E096-4429-39EF-7D5E-572FAFB9891A}"/>
              </a:ext>
            </a:extLst>
          </p:cNvPr>
          <p:cNvSpPr/>
          <p:nvPr/>
        </p:nvSpPr>
        <p:spPr>
          <a:xfrm>
            <a:off x="6902171" y="5426842"/>
            <a:ext cx="970802"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a:extLst>
              <a:ext uri="{FF2B5EF4-FFF2-40B4-BE49-F238E27FC236}">
                <a16:creationId xmlns:a16="http://schemas.microsoft.com/office/drawing/2014/main" id="{A2CBBEEF-B620-89F4-0D72-77E400F06BF5}"/>
              </a:ext>
            </a:extLst>
          </p:cNvPr>
          <p:cNvSpPr/>
          <p:nvPr/>
        </p:nvSpPr>
        <p:spPr>
          <a:xfrm>
            <a:off x="7903477" y="5426842"/>
            <a:ext cx="973197" cy="576000"/>
          </a:xfrm>
          <a:prstGeom prst="rect">
            <a:avLst/>
          </a:prstGeom>
          <a:solidFill>
            <a:schemeClr val="bg1"/>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a:extLst>
              <a:ext uri="{FF2B5EF4-FFF2-40B4-BE49-F238E27FC236}">
                <a16:creationId xmlns:a16="http://schemas.microsoft.com/office/drawing/2014/main" id="{84C7454A-F778-E40F-0E5E-40D275DC0883}"/>
              </a:ext>
            </a:extLst>
          </p:cNvPr>
          <p:cNvSpPr/>
          <p:nvPr/>
        </p:nvSpPr>
        <p:spPr>
          <a:xfrm>
            <a:off x="8907176" y="5426842"/>
            <a:ext cx="963782" cy="576000"/>
          </a:xfrm>
          <a:prstGeom prst="rect">
            <a:avLst/>
          </a:prstGeom>
          <a:solidFill>
            <a:srgbClr val="FFFFFF"/>
          </a:solidFill>
          <a:ln w="9525" cap="flat" cmpd="sng" algn="ctr">
            <a:solidFill>
              <a:sysClr val="windowText" lastClr="000000"/>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テキスト プレースホルダー 1">
            <a:extLst>
              <a:ext uri="{FF2B5EF4-FFF2-40B4-BE49-F238E27FC236}">
                <a16:creationId xmlns:a16="http://schemas.microsoft.com/office/drawing/2014/main" id="{96B68A30-9FF1-BDED-4360-9DF8A9172CE7}"/>
              </a:ext>
            </a:extLst>
          </p:cNvPr>
          <p:cNvSpPr>
            <a:spLocks noGrp="1"/>
          </p:cNvSpPr>
          <p:nvPr>
            <p:ph type="body" sz="quarter" idx="10"/>
          </p:nvPr>
        </p:nvSpPr>
        <p:spPr>
          <a:xfrm>
            <a:off x="344637" y="622199"/>
            <a:ext cx="9210326" cy="790281"/>
          </a:xfrm>
        </p:spPr>
        <p:txBody>
          <a:bodyPr/>
          <a:lstStyle/>
          <a:p>
            <a:r>
              <a:rPr kumimoji="1" lang="ja-JP" altLang="en-US"/>
              <a:t>本資料を用いて実施した検討結果</a:t>
            </a:r>
            <a:r>
              <a:rPr lang="ja-JP" altLang="en-US"/>
              <a:t>について以下</a:t>
            </a:r>
            <a:r>
              <a:rPr kumimoji="1" lang="ja-JP" altLang="en-US"/>
              <a:t>のロジックツリーを埋めて整理してください。</a:t>
            </a:r>
            <a:br>
              <a:rPr kumimoji="1" lang="en-US" altLang="ja-JP"/>
            </a:br>
            <a:r>
              <a:rPr kumimoji="1" lang="en-US" altLang="ja-JP"/>
              <a:t>※</a:t>
            </a:r>
            <a:r>
              <a:rPr kumimoji="1" lang="ja-JP" altLang="en-US"/>
              <a:t>フレームは適宜追加削除して問題ありません。</a:t>
            </a:r>
            <a:endParaRPr kumimoji="1" lang="en-US" altLang="ja-JP"/>
          </a:p>
          <a:p>
            <a:endParaRPr kumimoji="1" lang="ja-JP" altLang="en-US"/>
          </a:p>
        </p:txBody>
      </p:sp>
    </p:spTree>
    <p:extLst>
      <p:ext uri="{BB962C8B-B14F-4D97-AF65-F5344CB8AC3E}">
        <p14:creationId xmlns:p14="http://schemas.microsoft.com/office/powerpoint/2010/main" val="170795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337FB-DDE9-7EA0-8694-83FE08B93561}"/>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C9D033A-AC4F-BDAA-5AFC-86E01A3E58C3}"/>
              </a:ext>
            </a:extLst>
          </p:cNvPr>
          <p:cNvSpPr>
            <a:spLocks noGrp="1"/>
          </p:cNvSpPr>
          <p:nvPr>
            <p:ph type="title" idx="4294967295"/>
          </p:nvPr>
        </p:nvSpPr>
        <p:spPr>
          <a:xfrm>
            <a:off x="1" y="3213100"/>
            <a:ext cx="9906000" cy="431800"/>
          </a:xfrm>
          <a:prstGeom prst="rect">
            <a:avLst/>
          </a:prstGeom>
        </p:spPr>
        <p:txBody>
          <a:bodyPr anchor="ctr"/>
          <a:lstStyle/>
          <a:p>
            <a:pPr algn="ctr"/>
            <a:r>
              <a:rPr lang="ja-JP" altLang="en-US" sz="2800">
                <a:latin typeface="+mn-ea"/>
              </a:rPr>
              <a:t>参考資料①</a:t>
            </a:r>
            <a:br>
              <a:rPr lang="en-US" altLang="ja-JP" sz="2800">
                <a:latin typeface="+mn-ea"/>
              </a:rPr>
            </a:br>
            <a:r>
              <a:rPr lang="ja-JP" altLang="en-US" sz="2800">
                <a:latin typeface="+mn-ea"/>
              </a:rPr>
              <a:t>ワークシートに関する参考資料</a:t>
            </a:r>
            <a:endParaRPr lang="ja-JP" altLang="en-US"/>
          </a:p>
        </p:txBody>
      </p:sp>
    </p:spTree>
    <p:extLst>
      <p:ext uri="{BB962C8B-B14F-4D97-AF65-F5344CB8AC3E}">
        <p14:creationId xmlns:p14="http://schemas.microsoft.com/office/powerpoint/2010/main" val="208135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2F83A5-48D6-6C6C-47D9-8E75B74481A5}"/>
              </a:ext>
            </a:extLst>
          </p:cNvPr>
          <p:cNvSpPr>
            <a:spLocks noGrp="1"/>
          </p:cNvSpPr>
          <p:nvPr>
            <p:ph type="body" sz="quarter" idx="10"/>
          </p:nvPr>
        </p:nvSpPr>
        <p:spPr>
          <a:xfrm>
            <a:off x="344637" y="622199"/>
            <a:ext cx="9210326" cy="3635867"/>
          </a:xfrm>
        </p:spPr>
        <p:txBody>
          <a:bodyPr/>
          <a:lstStyle/>
          <a:p>
            <a:pPr marL="0" indent="0">
              <a:buNone/>
            </a:pPr>
            <a:r>
              <a:rPr kumimoji="1" lang="en-US" altLang="ja-JP"/>
              <a:t>【</a:t>
            </a:r>
            <a:r>
              <a:rPr kumimoji="1" lang="ja-JP" altLang="en-US"/>
              <a:t>本編</a:t>
            </a:r>
            <a:r>
              <a:rPr kumimoji="1" lang="en-US" altLang="ja-JP"/>
              <a:t>】</a:t>
            </a:r>
          </a:p>
          <a:p>
            <a:r>
              <a:rPr kumimoji="1" lang="ja-JP" altLang="en-US"/>
              <a:t>データ分析のステップに関する全体像</a:t>
            </a:r>
            <a:endParaRPr kumimoji="1" lang="en-US" altLang="ja-JP"/>
          </a:p>
          <a:p>
            <a:r>
              <a:rPr kumimoji="1" lang="ja-JP" altLang="en-US"/>
              <a:t>検討内容の最終的整理イメージ</a:t>
            </a:r>
            <a:endParaRPr kumimoji="1" lang="en-US" altLang="ja-JP"/>
          </a:p>
          <a:p>
            <a:r>
              <a:rPr lang="ja-JP" altLang="en-US"/>
              <a:t>教育データ利活用ワークシート</a:t>
            </a:r>
            <a:endParaRPr kumimoji="1" lang="en-US" altLang="ja-JP"/>
          </a:p>
          <a:p>
            <a:pPr lvl="1"/>
            <a:r>
              <a:rPr kumimoji="1" lang="ja-JP" altLang="en-US"/>
              <a:t>データ分析のステップ①　データ分析の目的設定</a:t>
            </a:r>
            <a:endParaRPr kumimoji="1" lang="en-US" altLang="ja-JP"/>
          </a:p>
          <a:p>
            <a:pPr lvl="1"/>
            <a:r>
              <a:rPr kumimoji="1" lang="ja-JP" altLang="en-US"/>
              <a:t>データ分析のステップ</a:t>
            </a:r>
            <a:r>
              <a:rPr lang="ja-JP" altLang="en-US"/>
              <a:t>②</a:t>
            </a:r>
            <a:r>
              <a:rPr kumimoji="1" lang="ja-JP" altLang="en-US"/>
              <a:t>　データ分析における仮説検討</a:t>
            </a:r>
            <a:endParaRPr kumimoji="1" lang="en-US" altLang="ja-JP"/>
          </a:p>
          <a:p>
            <a:pPr lvl="1"/>
            <a:r>
              <a:rPr kumimoji="1" lang="ja-JP" altLang="en-US"/>
              <a:t>データ分析のステップ③　仮説検証に利用するデータ項目検討</a:t>
            </a:r>
            <a:endParaRPr lang="en-US" altLang="ja-JP"/>
          </a:p>
          <a:p>
            <a:pPr lvl="1"/>
            <a:r>
              <a:rPr kumimoji="1" lang="ja-JP" altLang="en-US"/>
              <a:t>データ分析のステップ</a:t>
            </a:r>
            <a:r>
              <a:rPr lang="ja-JP" altLang="en-US"/>
              <a:t>④</a:t>
            </a:r>
            <a:r>
              <a:rPr kumimoji="1" lang="ja-JP" altLang="en-US"/>
              <a:t>　データ収集・加工</a:t>
            </a:r>
            <a:endParaRPr kumimoji="1" lang="en-US" altLang="ja-JP"/>
          </a:p>
          <a:p>
            <a:pPr lvl="1"/>
            <a:r>
              <a:rPr kumimoji="1" lang="ja-JP" altLang="en-US"/>
              <a:t>データ分析のステップ⑤　データ分析</a:t>
            </a:r>
            <a:endParaRPr lang="en-US" altLang="ja-JP"/>
          </a:p>
          <a:p>
            <a:pPr lvl="1"/>
            <a:r>
              <a:rPr kumimoji="1" lang="ja-JP" altLang="en-US"/>
              <a:t>データ分析のステップ⑥　ネクストアクション検討</a:t>
            </a:r>
            <a:endParaRPr kumimoji="1" lang="en-US" altLang="ja-JP"/>
          </a:p>
          <a:p>
            <a:pPr lvl="1"/>
            <a:r>
              <a:rPr kumimoji="1" lang="ja-JP" altLang="en-US"/>
              <a:t>検討結果の</a:t>
            </a:r>
            <a:r>
              <a:rPr lang="ja-JP" altLang="en-US"/>
              <a:t>整理</a:t>
            </a:r>
            <a:endParaRPr lang="en-US" altLang="ja-JP"/>
          </a:p>
          <a:p>
            <a:endParaRPr lang="en-US" altLang="ja-JP"/>
          </a:p>
          <a:p>
            <a:pPr marL="0" indent="0">
              <a:buNone/>
            </a:pPr>
            <a:r>
              <a:rPr kumimoji="1" lang="en-US" altLang="ja-JP"/>
              <a:t>【</a:t>
            </a:r>
            <a:r>
              <a:rPr lang="ja-JP" altLang="en-US"/>
              <a:t>参考資料①</a:t>
            </a:r>
            <a:r>
              <a:rPr kumimoji="1" lang="en-US" altLang="ja-JP"/>
              <a:t>】</a:t>
            </a:r>
            <a:r>
              <a:rPr lang="ja-JP" altLang="en-US" sz="1400">
                <a:latin typeface="+mn-ea"/>
              </a:rPr>
              <a:t>ワークシートに関する参考資料</a:t>
            </a:r>
            <a:endParaRPr lang="en-US" altLang="ja-JP" sz="1400">
              <a:latin typeface="+mn-ea"/>
            </a:endParaRPr>
          </a:p>
          <a:p>
            <a:pPr marL="0" indent="0">
              <a:buNone/>
            </a:pPr>
            <a:r>
              <a:rPr lang="en-US" altLang="ja-JP" sz="1400">
                <a:latin typeface="+mn-ea"/>
              </a:rPr>
              <a:t>【</a:t>
            </a:r>
            <a:r>
              <a:rPr lang="ja-JP" altLang="en-US" sz="1400">
                <a:latin typeface="+mn-ea"/>
              </a:rPr>
              <a:t>参考資料②</a:t>
            </a:r>
            <a:r>
              <a:rPr lang="en-US" altLang="ja-JP" sz="1400">
                <a:latin typeface="+mn-ea"/>
              </a:rPr>
              <a:t>】</a:t>
            </a:r>
            <a:r>
              <a:rPr lang="ja-JP" altLang="en-US" sz="1400">
                <a:latin typeface="+mn-ea"/>
              </a:rPr>
              <a:t>過去の文部科学省事業において構築したダッシュボード事例</a:t>
            </a:r>
            <a:endParaRPr kumimoji="1" lang="en-US" altLang="ja-JP"/>
          </a:p>
        </p:txBody>
      </p:sp>
      <p:sp>
        <p:nvSpPr>
          <p:cNvPr id="3" name="タイトル 2">
            <a:extLst>
              <a:ext uri="{FF2B5EF4-FFF2-40B4-BE49-F238E27FC236}">
                <a16:creationId xmlns:a16="http://schemas.microsoft.com/office/drawing/2014/main" id="{BFF934A3-2B49-B841-0BB0-990F5F3DE882}"/>
              </a:ext>
            </a:extLst>
          </p:cNvPr>
          <p:cNvSpPr>
            <a:spLocks noGrp="1"/>
          </p:cNvSpPr>
          <p:nvPr>
            <p:ph type="title"/>
          </p:nvPr>
        </p:nvSpPr>
        <p:spPr>
          <a:xfrm>
            <a:off x="354796" y="169050"/>
            <a:ext cx="820738" cy="230832"/>
          </a:xfrm>
        </p:spPr>
        <p:txBody>
          <a:bodyPr/>
          <a:lstStyle/>
          <a:p>
            <a:r>
              <a:rPr lang="ja-JP" altLang="en-US"/>
              <a:t>資料構成</a:t>
            </a:r>
            <a:endParaRPr kumimoji="1" lang="ja-JP" altLang="en-US"/>
          </a:p>
        </p:txBody>
      </p:sp>
    </p:spTree>
    <p:extLst>
      <p:ext uri="{BB962C8B-B14F-4D97-AF65-F5344CB8AC3E}">
        <p14:creationId xmlns:p14="http://schemas.microsoft.com/office/powerpoint/2010/main" val="207320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F00502-E625-CC9C-DCBE-BD02435CBE3D}"/>
              </a:ext>
            </a:extLst>
          </p:cNvPr>
          <p:cNvSpPr/>
          <p:nvPr/>
        </p:nvSpPr>
        <p:spPr>
          <a:xfrm>
            <a:off x="2381249" y="2844815"/>
            <a:ext cx="7173713" cy="828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仮説に紐づくデータ項目を仮説ごとに一つずつ列挙していきます。列挙したのち、各データの対象、量、取得時期などの情報を整理し、本整理結果を踏まえてデータ分析で活用するデータの選定を行います。</a:t>
            </a:r>
          </a:p>
        </p:txBody>
      </p:sp>
      <p:sp>
        <p:nvSpPr>
          <p:cNvPr id="3" name="タイトル 2">
            <a:extLst>
              <a:ext uri="{FF2B5EF4-FFF2-40B4-BE49-F238E27FC236}">
                <a16:creationId xmlns:a16="http://schemas.microsoft.com/office/drawing/2014/main" id="{17E250A8-32DD-8293-729B-6317DA99D66A}"/>
              </a:ext>
            </a:extLst>
          </p:cNvPr>
          <p:cNvSpPr>
            <a:spLocks noGrp="1"/>
          </p:cNvSpPr>
          <p:nvPr>
            <p:ph type="title"/>
          </p:nvPr>
        </p:nvSpPr>
        <p:spPr>
          <a:xfrm>
            <a:off x="354796" y="169050"/>
            <a:ext cx="4103688" cy="230832"/>
          </a:xfrm>
        </p:spPr>
        <p:txBody>
          <a:bodyPr/>
          <a:lstStyle/>
          <a:p>
            <a:r>
              <a:rPr kumimoji="1" lang="ja-JP" altLang="en-US"/>
              <a:t>データ分析の各ステップに関する具体的説明</a:t>
            </a:r>
          </a:p>
        </p:txBody>
      </p:sp>
      <p:sp>
        <p:nvSpPr>
          <p:cNvPr id="4" name="テキスト プレースホルダー 6">
            <a:extLst>
              <a:ext uri="{FF2B5EF4-FFF2-40B4-BE49-F238E27FC236}">
                <a16:creationId xmlns:a16="http://schemas.microsoft.com/office/drawing/2014/main" id="{04EF5FF5-1F76-28C4-D50C-674B5CE5E6C9}"/>
              </a:ext>
            </a:extLst>
          </p:cNvPr>
          <p:cNvSpPr>
            <a:spLocks noGrp="1"/>
          </p:cNvSpPr>
          <p:nvPr>
            <p:ph type="body" sz="quarter" idx="10"/>
          </p:nvPr>
        </p:nvSpPr>
        <p:spPr>
          <a:xfrm>
            <a:off x="344637" y="622199"/>
            <a:ext cx="9210326" cy="241605"/>
          </a:xfrm>
        </p:spPr>
        <p:txBody>
          <a:bodyPr/>
          <a:lstStyle/>
          <a:p>
            <a:r>
              <a:rPr lang="ja-JP" altLang="en-US"/>
              <a:t>各ステップの具体的な検討内容は以下の通りとなります。</a:t>
            </a:r>
            <a:endParaRPr lang="en-US" altLang="ja-JP"/>
          </a:p>
        </p:txBody>
      </p:sp>
      <p:sp>
        <p:nvSpPr>
          <p:cNvPr id="5" name="正方形/長方形 4">
            <a:extLst>
              <a:ext uri="{FF2B5EF4-FFF2-40B4-BE49-F238E27FC236}">
                <a16:creationId xmlns:a16="http://schemas.microsoft.com/office/drawing/2014/main" id="{751EC130-6CD1-21A4-F70B-8959E29F073A}"/>
              </a:ext>
            </a:extLst>
          </p:cNvPr>
          <p:cNvSpPr/>
          <p:nvPr/>
        </p:nvSpPr>
        <p:spPr>
          <a:xfrm>
            <a:off x="2381250" y="1103437"/>
            <a:ext cx="7173713" cy="828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a:solidFill>
                  <a:schemeClr val="tx1"/>
                </a:solidFill>
              </a:rPr>
              <a:t>日常的に抱えている課題を列挙し、それらと教育振興基本計画等の政策目的の紐づき等を整理したうえで、</a:t>
            </a:r>
            <a:endParaRPr lang="en-US" altLang="ja-JP" sz="1100">
              <a:solidFill>
                <a:schemeClr val="tx1"/>
              </a:solidFill>
            </a:endParaRPr>
          </a:p>
          <a:p>
            <a:r>
              <a:rPr lang="ja-JP" altLang="en-US" sz="1100">
                <a:solidFill>
                  <a:schemeClr val="tx1"/>
                </a:solidFill>
              </a:rPr>
              <a:t>データ分析の目的を設定します。そのうえで、設定したデータ分析の目的の達成状況を測るための定量的な指標となる「測定指標」を設定することで、データ分析において何を目的とし、その達成状況をどうやって測るのか、を設定します。</a:t>
            </a:r>
            <a:endParaRPr kumimoji="1" lang="ja-JP" altLang="en-US" sz="1100">
              <a:solidFill>
                <a:schemeClr val="tx1"/>
              </a:solidFill>
            </a:endParaRPr>
          </a:p>
        </p:txBody>
      </p:sp>
      <p:sp>
        <p:nvSpPr>
          <p:cNvPr id="6" name="正方形/長方形 5">
            <a:extLst>
              <a:ext uri="{FF2B5EF4-FFF2-40B4-BE49-F238E27FC236}">
                <a16:creationId xmlns:a16="http://schemas.microsoft.com/office/drawing/2014/main" id="{9CA481DF-B46B-AA7D-D91A-E13CEE7BE238}"/>
              </a:ext>
            </a:extLst>
          </p:cNvPr>
          <p:cNvSpPr/>
          <p:nvPr/>
        </p:nvSpPr>
        <p:spPr>
          <a:xfrm>
            <a:off x="2381250" y="1974126"/>
            <a:ext cx="7173713" cy="828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測定指標に影響すると考えられるデータ仮説を</a:t>
            </a:r>
            <a:r>
              <a:rPr lang="ja-JP" altLang="en-US" sz="1100">
                <a:solidFill>
                  <a:schemeClr val="tx1"/>
                </a:solidFill>
              </a:rPr>
              <a:t>設定します。</a:t>
            </a:r>
            <a:r>
              <a:rPr kumimoji="1" lang="ja-JP" altLang="en-US" sz="1100">
                <a:solidFill>
                  <a:schemeClr val="tx1"/>
                </a:solidFill>
              </a:rPr>
              <a:t>仮説設定の際は、「データ分析の目的」の達成に向けて適切か確認すべく、データ仮説に基づき得られる分析結果を想像した際に、実行可能なネクストアクションが想起できるか、検討します。</a:t>
            </a:r>
          </a:p>
        </p:txBody>
      </p:sp>
      <p:sp>
        <p:nvSpPr>
          <p:cNvPr id="8" name="正方形/長方形 7">
            <a:extLst>
              <a:ext uri="{FF2B5EF4-FFF2-40B4-BE49-F238E27FC236}">
                <a16:creationId xmlns:a16="http://schemas.microsoft.com/office/drawing/2014/main" id="{9DE8C9F4-A246-52ED-39D7-7006CC50FF3D}"/>
              </a:ext>
            </a:extLst>
          </p:cNvPr>
          <p:cNvSpPr/>
          <p:nvPr/>
        </p:nvSpPr>
        <p:spPr>
          <a:xfrm>
            <a:off x="2381249" y="3715504"/>
            <a:ext cx="7173713" cy="828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③にて整理した複数のデータ項目</a:t>
            </a:r>
            <a:r>
              <a:rPr lang="ja-JP" altLang="en-US" sz="1100">
                <a:solidFill>
                  <a:schemeClr val="tx1"/>
                </a:solidFill>
              </a:rPr>
              <a:t>について、</a:t>
            </a:r>
            <a:r>
              <a:rPr kumimoji="1" lang="ja-JP" altLang="en-US" sz="1100">
                <a:solidFill>
                  <a:schemeClr val="tx1"/>
                </a:solidFill>
              </a:rPr>
              <a:t>分析に必要なデータとなるように収集・加工します。加工の方法はデータ分析の手法あるいはツール等によってさまざまとなりますが、学校名等の固有名称を揃える作業（名寄せ</a:t>
            </a:r>
            <a:r>
              <a:rPr lang="ja-JP" altLang="en-US" sz="1100">
                <a:solidFill>
                  <a:schemeClr val="tx1"/>
                </a:solidFill>
              </a:rPr>
              <a:t>）</a:t>
            </a:r>
            <a:r>
              <a:rPr kumimoji="1" lang="ja-JP" altLang="en-US" sz="1100">
                <a:solidFill>
                  <a:schemeClr val="tx1"/>
                </a:solidFill>
              </a:rPr>
              <a:t>や、全角</a:t>
            </a:r>
            <a:r>
              <a:rPr kumimoji="1" lang="en-US" altLang="ja-JP" sz="1100">
                <a:solidFill>
                  <a:schemeClr val="tx1"/>
                </a:solidFill>
              </a:rPr>
              <a:t>/</a:t>
            </a:r>
            <a:r>
              <a:rPr kumimoji="1" lang="ja-JP" altLang="en-US" sz="1100">
                <a:solidFill>
                  <a:schemeClr val="tx1"/>
                </a:solidFill>
              </a:rPr>
              <a:t>半角、日付の表現などを揃えるなどの作業が発生します。</a:t>
            </a:r>
          </a:p>
        </p:txBody>
      </p:sp>
      <p:sp>
        <p:nvSpPr>
          <p:cNvPr id="21" name="正方形/長方形 20">
            <a:extLst>
              <a:ext uri="{FF2B5EF4-FFF2-40B4-BE49-F238E27FC236}">
                <a16:creationId xmlns:a16="http://schemas.microsoft.com/office/drawing/2014/main" id="{66EBF764-8EB6-62E2-97F7-98D69CEABD7F}"/>
              </a:ext>
            </a:extLst>
          </p:cNvPr>
          <p:cNvSpPr/>
          <p:nvPr/>
        </p:nvSpPr>
        <p:spPr>
          <a:xfrm>
            <a:off x="2381250" y="4586193"/>
            <a:ext cx="7173713" cy="828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ステップ④にて収集・加工されたデータを用い、分析用ソフトウェア（表計算ソフト、ダッシュボードツール、その他分析ソフト（</a:t>
            </a:r>
            <a:r>
              <a:rPr kumimoji="1" lang="en-US" altLang="ja-JP" sz="1100">
                <a:solidFill>
                  <a:schemeClr val="tx1"/>
                </a:solidFill>
              </a:rPr>
              <a:t>Python</a:t>
            </a:r>
            <a:r>
              <a:rPr kumimoji="1" lang="ja-JP" altLang="en-US" sz="1100">
                <a:solidFill>
                  <a:schemeClr val="tx1"/>
                </a:solidFill>
              </a:rPr>
              <a:t>、</a:t>
            </a:r>
            <a:r>
              <a:rPr kumimoji="1" lang="en-US" altLang="ja-JP" sz="1100">
                <a:solidFill>
                  <a:schemeClr val="tx1"/>
                </a:solidFill>
              </a:rPr>
              <a:t>R</a:t>
            </a:r>
            <a:r>
              <a:rPr kumimoji="1" lang="ja-JP" altLang="en-US" sz="1100">
                <a:solidFill>
                  <a:schemeClr val="tx1"/>
                </a:solidFill>
              </a:rPr>
              <a:t>言語　等））も適宜活用し分析を行います。</a:t>
            </a:r>
          </a:p>
          <a:p>
            <a:r>
              <a:rPr kumimoji="1" lang="ja-JP" altLang="en-US" sz="1100">
                <a:solidFill>
                  <a:schemeClr val="tx1"/>
                </a:solidFill>
              </a:rPr>
              <a:t>データ分析にも様々な手法が存在しますが、初めてデータ分析を行う</a:t>
            </a:r>
            <a:r>
              <a:rPr lang="ja-JP" altLang="en-US" sz="1100">
                <a:solidFill>
                  <a:schemeClr val="tx1"/>
                </a:solidFill>
              </a:rPr>
              <a:t>場合</a:t>
            </a:r>
            <a:r>
              <a:rPr kumimoji="1" lang="ja-JP" altLang="en-US" sz="1100">
                <a:solidFill>
                  <a:schemeClr val="tx1"/>
                </a:solidFill>
              </a:rPr>
              <a:t>、まずは「基本統計量（合計、平均、分散等）を把握する」「相関関係を見てみる」ことを推奨しています。</a:t>
            </a:r>
          </a:p>
        </p:txBody>
      </p:sp>
      <p:sp>
        <p:nvSpPr>
          <p:cNvPr id="22" name="正方形/長方形 21">
            <a:extLst>
              <a:ext uri="{FF2B5EF4-FFF2-40B4-BE49-F238E27FC236}">
                <a16:creationId xmlns:a16="http://schemas.microsoft.com/office/drawing/2014/main" id="{8DF71349-3E06-DDB1-FCE3-5B11B1C19CDA}"/>
              </a:ext>
            </a:extLst>
          </p:cNvPr>
          <p:cNvSpPr/>
          <p:nvPr/>
        </p:nvSpPr>
        <p:spPr>
          <a:xfrm>
            <a:off x="2381249" y="5456882"/>
            <a:ext cx="7173713" cy="828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データ分析結果を踏まえて、</a:t>
            </a:r>
            <a:r>
              <a:rPr lang="ja-JP" altLang="en-US" sz="1100">
                <a:solidFill>
                  <a:schemeClr val="tx1"/>
                </a:solidFill>
              </a:rPr>
              <a:t>ステップ③で検討した</a:t>
            </a:r>
            <a:r>
              <a:rPr kumimoji="1" lang="ja-JP" altLang="en-US" sz="1100">
                <a:solidFill>
                  <a:schemeClr val="tx1"/>
                </a:solidFill>
              </a:rPr>
              <a:t>仮説の検証を行います。本検証結果をふまえ、設定した「データ分析の目的」の達成に向けて有効と考えられるネクストアクションを検討します。</a:t>
            </a:r>
          </a:p>
        </p:txBody>
      </p:sp>
      <p:sp>
        <p:nvSpPr>
          <p:cNvPr id="13" name="フローチャート: 他ページ結合子 12">
            <a:extLst>
              <a:ext uri="{FF2B5EF4-FFF2-40B4-BE49-F238E27FC236}">
                <a16:creationId xmlns:a16="http://schemas.microsoft.com/office/drawing/2014/main" id="{8EC82FBB-0ADD-B913-24E4-1E721DD578AE}"/>
              </a:ext>
            </a:extLst>
          </p:cNvPr>
          <p:cNvSpPr/>
          <p:nvPr/>
        </p:nvSpPr>
        <p:spPr>
          <a:xfrm>
            <a:off x="907009" y="1103436"/>
            <a:ext cx="1328212" cy="828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ステップ①</a:t>
            </a:r>
            <a:endParaRPr kumimoji="1" lang="en-US" altLang="ja-JP" sz="1000" b="1">
              <a:solidFill>
                <a:schemeClr val="tx1"/>
              </a:solidFill>
            </a:endParaRPr>
          </a:p>
          <a:p>
            <a:pPr algn="ctr"/>
            <a:r>
              <a:rPr kumimoji="1" lang="ja-JP" altLang="en-US" sz="1000" b="1">
                <a:solidFill>
                  <a:schemeClr val="tx1"/>
                </a:solidFill>
              </a:rPr>
              <a:t>目的・測定指標設定</a:t>
            </a:r>
          </a:p>
        </p:txBody>
      </p:sp>
      <p:sp>
        <p:nvSpPr>
          <p:cNvPr id="14" name="フローチャート: 他ページ結合子 13">
            <a:extLst>
              <a:ext uri="{FF2B5EF4-FFF2-40B4-BE49-F238E27FC236}">
                <a16:creationId xmlns:a16="http://schemas.microsoft.com/office/drawing/2014/main" id="{415D57A8-CEB9-ECCA-4BC1-15B4B4FCC5DF}"/>
              </a:ext>
            </a:extLst>
          </p:cNvPr>
          <p:cNvSpPr/>
          <p:nvPr/>
        </p:nvSpPr>
        <p:spPr>
          <a:xfrm>
            <a:off x="907009" y="1974125"/>
            <a:ext cx="1328212" cy="828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ステップ②</a:t>
            </a:r>
            <a:endParaRPr lang="en-US" altLang="ja-JP" sz="1000" b="1">
              <a:solidFill>
                <a:schemeClr val="tx1"/>
              </a:solidFill>
            </a:endParaRPr>
          </a:p>
          <a:p>
            <a:pPr algn="ctr"/>
            <a:r>
              <a:rPr kumimoji="1" lang="ja-JP" altLang="en-US" sz="1000" b="1">
                <a:solidFill>
                  <a:schemeClr val="tx1"/>
                </a:solidFill>
              </a:rPr>
              <a:t>仮説設定</a:t>
            </a:r>
            <a:endParaRPr kumimoji="1" lang="ja-JP" altLang="en-US" sz="1000" b="1" strike="sngStrike">
              <a:solidFill>
                <a:schemeClr val="tx1"/>
              </a:solidFill>
            </a:endParaRPr>
          </a:p>
        </p:txBody>
      </p:sp>
      <p:sp>
        <p:nvSpPr>
          <p:cNvPr id="15" name="フローチャート: 他ページ結合子 14">
            <a:extLst>
              <a:ext uri="{FF2B5EF4-FFF2-40B4-BE49-F238E27FC236}">
                <a16:creationId xmlns:a16="http://schemas.microsoft.com/office/drawing/2014/main" id="{F6E804C7-4AB8-90C7-A081-D776F8768413}"/>
              </a:ext>
            </a:extLst>
          </p:cNvPr>
          <p:cNvSpPr/>
          <p:nvPr/>
        </p:nvSpPr>
        <p:spPr>
          <a:xfrm>
            <a:off x="907009" y="2844814"/>
            <a:ext cx="1328212" cy="828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ステップ③</a:t>
            </a:r>
            <a:endParaRPr kumimoji="1" lang="en-US" altLang="ja-JP" sz="1000" b="1">
              <a:solidFill>
                <a:schemeClr val="tx1"/>
              </a:solidFill>
            </a:endParaRPr>
          </a:p>
          <a:p>
            <a:pPr algn="ctr"/>
            <a:r>
              <a:rPr lang="ja-JP" altLang="en-US" sz="1000" b="1">
                <a:solidFill>
                  <a:schemeClr val="tx1"/>
                </a:solidFill>
              </a:rPr>
              <a:t>仮説検証に利用する</a:t>
            </a:r>
            <a:endParaRPr lang="en-US" altLang="ja-JP" sz="1000" b="1" strike="sngStrike">
              <a:solidFill>
                <a:schemeClr val="tx1"/>
              </a:solidFill>
              <a:highlight>
                <a:srgbClr val="FFFF00"/>
              </a:highlight>
            </a:endParaRPr>
          </a:p>
          <a:p>
            <a:pPr algn="ctr"/>
            <a:r>
              <a:rPr lang="ja-JP" altLang="en-US" sz="1000" b="1">
                <a:solidFill>
                  <a:schemeClr val="tx1"/>
                </a:solidFill>
              </a:rPr>
              <a:t>データ項目検討</a:t>
            </a:r>
            <a:endParaRPr kumimoji="1" lang="ja-JP" altLang="en-US" sz="1000" b="1">
              <a:solidFill>
                <a:schemeClr val="tx1"/>
              </a:solidFill>
            </a:endParaRPr>
          </a:p>
        </p:txBody>
      </p:sp>
      <p:sp>
        <p:nvSpPr>
          <p:cNvPr id="16" name="フローチャート: 他ページ結合子 15">
            <a:extLst>
              <a:ext uri="{FF2B5EF4-FFF2-40B4-BE49-F238E27FC236}">
                <a16:creationId xmlns:a16="http://schemas.microsoft.com/office/drawing/2014/main" id="{CC64A74C-78DC-0FB2-6B4E-A6AF833D92FA}"/>
              </a:ext>
            </a:extLst>
          </p:cNvPr>
          <p:cNvSpPr/>
          <p:nvPr/>
        </p:nvSpPr>
        <p:spPr>
          <a:xfrm>
            <a:off x="907009" y="3715503"/>
            <a:ext cx="1328212" cy="828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ステップ④</a:t>
            </a:r>
            <a:endParaRPr lang="en-US" altLang="ja-JP" sz="1000" b="1">
              <a:solidFill>
                <a:schemeClr val="tx1"/>
              </a:solidFill>
            </a:endParaRPr>
          </a:p>
          <a:p>
            <a:pPr algn="ctr"/>
            <a:r>
              <a:rPr kumimoji="1" lang="ja-JP" altLang="en-US" sz="1000" b="1">
                <a:solidFill>
                  <a:schemeClr val="tx1"/>
                </a:solidFill>
              </a:rPr>
              <a:t>データ収集・</a:t>
            </a:r>
            <a:r>
              <a:rPr lang="ja-JP" altLang="en-US" sz="1000" b="1">
                <a:solidFill>
                  <a:schemeClr val="tx1"/>
                </a:solidFill>
              </a:rPr>
              <a:t>加工</a:t>
            </a:r>
            <a:endParaRPr kumimoji="1" lang="ja-JP" altLang="en-US" sz="1000" b="1">
              <a:solidFill>
                <a:schemeClr val="tx1"/>
              </a:solidFill>
            </a:endParaRPr>
          </a:p>
        </p:txBody>
      </p:sp>
      <p:sp>
        <p:nvSpPr>
          <p:cNvPr id="17" name="フローチャート: 他ページ結合子 16">
            <a:extLst>
              <a:ext uri="{FF2B5EF4-FFF2-40B4-BE49-F238E27FC236}">
                <a16:creationId xmlns:a16="http://schemas.microsoft.com/office/drawing/2014/main" id="{80696749-03D0-6119-49DF-41510F78677D}"/>
              </a:ext>
            </a:extLst>
          </p:cNvPr>
          <p:cNvSpPr/>
          <p:nvPr/>
        </p:nvSpPr>
        <p:spPr>
          <a:xfrm>
            <a:off x="907009" y="4586192"/>
            <a:ext cx="1328212" cy="828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ステップ⑤</a:t>
            </a:r>
            <a:endParaRPr lang="en-US" altLang="ja-JP" sz="1000" b="1">
              <a:solidFill>
                <a:schemeClr val="tx1"/>
              </a:solidFill>
            </a:endParaRPr>
          </a:p>
          <a:p>
            <a:pPr algn="ctr"/>
            <a:r>
              <a:rPr kumimoji="1" lang="ja-JP" altLang="en-US" sz="1000" b="1">
                <a:solidFill>
                  <a:schemeClr val="tx1"/>
                </a:solidFill>
              </a:rPr>
              <a:t>データ分析</a:t>
            </a:r>
          </a:p>
        </p:txBody>
      </p:sp>
      <p:sp>
        <p:nvSpPr>
          <p:cNvPr id="18" name="フローチャート: 他ページ結合子 17">
            <a:extLst>
              <a:ext uri="{FF2B5EF4-FFF2-40B4-BE49-F238E27FC236}">
                <a16:creationId xmlns:a16="http://schemas.microsoft.com/office/drawing/2014/main" id="{A04EE143-622F-9421-26FB-58AB763D2254}"/>
              </a:ext>
            </a:extLst>
          </p:cNvPr>
          <p:cNvSpPr/>
          <p:nvPr/>
        </p:nvSpPr>
        <p:spPr>
          <a:xfrm>
            <a:off x="907009" y="5456882"/>
            <a:ext cx="1328212" cy="828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ステップ⑥</a:t>
            </a:r>
            <a:endParaRPr kumimoji="1" lang="en-US" altLang="ja-JP" sz="1000" b="1">
              <a:solidFill>
                <a:schemeClr val="tx1"/>
              </a:solidFill>
            </a:endParaRPr>
          </a:p>
          <a:p>
            <a:pPr algn="ctr"/>
            <a:r>
              <a:rPr kumimoji="1" lang="ja-JP" altLang="en-US" sz="1000" b="1">
                <a:solidFill>
                  <a:schemeClr val="tx1"/>
                </a:solidFill>
              </a:rPr>
              <a:t>ネクストアクション</a:t>
            </a:r>
            <a:endParaRPr kumimoji="1" lang="en-US" altLang="ja-JP" sz="1000" b="1">
              <a:solidFill>
                <a:schemeClr val="tx1"/>
              </a:solidFill>
            </a:endParaRPr>
          </a:p>
          <a:p>
            <a:pPr algn="ctr"/>
            <a:r>
              <a:rPr lang="ja-JP" altLang="en-US" sz="1000" b="1">
                <a:solidFill>
                  <a:schemeClr val="tx1"/>
                </a:solidFill>
              </a:rPr>
              <a:t>検討</a:t>
            </a:r>
            <a:endParaRPr kumimoji="1" lang="ja-JP" altLang="en-US" sz="1000" b="1">
              <a:solidFill>
                <a:schemeClr val="tx1"/>
              </a:solidFill>
            </a:endParaRPr>
          </a:p>
        </p:txBody>
      </p:sp>
      <p:sp>
        <p:nvSpPr>
          <p:cNvPr id="24" name="正方形/長方形 23">
            <a:extLst>
              <a:ext uri="{FF2B5EF4-FFF2-40B4-BE49-F238E27FC236}">
                <a16:creationId xmlns:a16="http://schemas.microsoft.com/office/drawing/2014/main" id="{2F14D64D-B007-5246-4361-26E07B7D569E}"/>
              </a:ext>
            </a:extLst>
          </p:cNvPr>
          <p:cNvSpPr/>
          <p:nvPr/>
        </p:nvSpPr>
        <p:spPr>
          <a:xfrm>
            <a:off x="203415" y="1123637"/>
            <a:ext cx="369999" cy="519045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a:solidFill>
                  <a:schemeClr val="tx1"/>
                </a:solidFill>
              </a:rPr>
              <a:t>データの収集・整備</a:t>
            </a:r>
          </a:p>
        </p:txBody>
      </p:sp>
      <p:sp>
        <p:nvSpPr>
          <p:cNvPr id="25" name="矢印: 下カーブ 24">
            <a:extLst>
              <a:ext uri="{FF2B5EF4-FFF2-40B4-BE49-F238E27FC236}">
                <a16:creationId xmlns:a16="http://schemas.microsoft.com/office/drawing/2014/main" id="{5035F0D6-6C04-2D34-B8AD-1680523A3B26}"/>
              </a:ext>
            </a:extLst>
          </p:cNvPr>
          <p:cNvSpPr/>
          <p:nvPr/>
        </p:nvSpPr>
        <p:spPr>
          <a:xfrm>
            <a:off x="443179" y="1123637"/>
            <a:ext cx="543610" cy="234966"/>
          </a:xfrm>
          <a:prstGeom prst="curvedDownArrow">
            <a:avLst>
              <a:gd name="adj1" fmla="val 64565"/>
              <a:gd name="adj2" fmla="val 110202"/>
              <a:gd name="adj3" fmla="val 25000"/>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26" name="矢印: 下カーブ 25">
            <a:extLst>
              <a:ext uri="{FF2B5EF4-FFF2-40B4-BE49-F238E27FC236}">
                <a16:creationId xmlns:a16="http://schemas.microsoft.com/office/drawing/2014/main" id="{DE59024D-8093-222C-6139-30728B0E8B8E}"/>
              </a:ext>
            </a:extLst>
          </p:cNvPr>
          <p:cNvSpPr/>
          <p:nvPr/>
        </p:nvSpPr>
        <p:spPr>
          <a:xfrm flipH="1" flipV="1">
            <a:off x="447637" y="6079123"/>
            <a:ext cx="543610" cy="234966"/>
          </a:xfrm>
          <a:prstGeom prst="curvedDownArrow">
            <a:avLst>
              <a:gd name="adj1" fmla="val 64565"/>
              <a:gd name="adj2" fmla="val 110202"/>
              <a:gd name="adj3" fmla="val 25000"/>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Tree>
    <p:extLst>
      <p:ext uri="{BB962C8B-B14F-4D97-AF65-F5344CB8AC3E}">
        <p14:creationId xmlns:p14="http://schemas.microsoft.com/office/powerpoint/2010/main" val="57001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B27184C-45A1-395B-F319-BA81A90D7A9D}"/>
              </a:ext>
            </a:extLst>
          </p:cNvPr>
          <p:cNvSpPr>
            <a:spLocks noGrp="1"/>
          </p:cNvSpPr>
          <p:nvPr>
            <p:ph type="title"/>
          </p:nvPr>
        </p:nvSpPr>
        <p:spPr>
          <a:xfrm>
            <a:off x="354796" y="169050"/>
            <a:ext cx="4308872" cy="230832"/>
          </a:xfrm>
        </p:spPr>
        <p:txBody>
          <a:bodyPr/>
          <a:lstStyle/>
          <a:p>
            <a:r>
              <a:rPr kumimoji="1" lang="ja-JP" altLang="en-US"/>
              <a:t>データ分析のステップに関する全体像の具体例</a:t>
            </a:r>
          </a:p>
        </p:txBody>
      </p:sp>
      <p:sp>
        <p:nvSpPr>
          <p:cNvPr id="38" name="テキスト プレースホルダー 6">
            <a:extLst>
              <a:ext uri="{FF2B5EF4-FFF2-40B4-BE49-F238E27FC236}">
                <a16:creationId xmlns:a16="http://schemas.microsoft.com/office/drawing/2014/main" id="{89010EAF-5092-CC76-9121-6ECC7BC443FB}"/>
              </a:ext>
            </a:extLst>
          </p:cNvPr>
          <p:cNvSpPr>
            <a:spLocks noGrp="1"/>
          </p:cNvSpPr>
          <p:nvPr>
            <p:ph type="body" sz="quarter" idx="10"/>
          </p:nvPr>
        </p:nvSpPr>
        <p:spPr>
          <a:xfrm>
            <a:off x="347837" y="618026"/>
            <a:ext cx="9210326" cy="498021"/>
          </a:xfrm>
        </p:spPr>
        <p:txBody>
          <a:bodyPr/>
          <a:lstStyle/>
          <a:p>
            <a:r>
              <a:rPr lang="ja-JP" altLang="en-US"/>
              <a:t>各学校の</a:t>
            </a:r>
            <a:r>
              <a:rPr lang="en-US" altLang="ja-JP"/>
              <a:t>ICT</a:t>
            </a:r>
            <a:r>
              <a:rPr lang="ja-JP" altLang="en-US"/>
              <a:t>活用推進を狙いとしてデータ利活用を実践した際の整理結果イメージは以下の通りとなります。</a:t>
            </a:r>
            <a:br>
              <a:rPr lang="en-US" altLang="ja-JP"/>
            </a:br>
            <a:r>
              <a:rPr lang="en-US" altLang="ja-JP"/>
              <a:t>※</a:t>
            </a:r>
            <a:r>
              <a:rPr lang="ja-JP" altLang="en-US"/>
              <a:t>ステップ④はデータ分析の前段階として実施しますが下図には表れていません。</a:t>
            </a:r>
            <a:endParaRPr lang="en-US" altLang="ja-JP"/>
          </a:p>
        </p:txBody>
      </p:sp>
      <p:pic>
        <p:nvPicPr>
          <p:cNvPr id="42" name="図 41">
            <a:extLst>
              <a:ext uri="{FF2B5EF4-FFF2-40B4-BE49-F238E27FC236}">
                <a16:creationId xmlns:a16="http://schemas.microsoft.com/office/drawing/2014/main" id="{9264DC9C-917B-C58E-D57D-0E7BC68541A7}"/>
              </a:ext>
            </a:extLst>
          </p:cNvPr>
          <p:cNvPicPr>
            <a:picLocks noChangeAspect="1"/>
          </p:cNvPicPr>
          <p:nvPr/>
        </p:nvPicPr>
        <p:blipFill rotWithShape="1">
          <a:blip r:embed="rId2"/>
          <a:srcRect l="28909"/>
          <a:stretch/>
        </p:blipFill>
        <p:spPr>
          <a:xfrm>
            <a:off x="3296653" y="1496376"/>
            <a:ext cx="5583028" cy="5123171"/>
          </a:xfrm>
          <a:prstGeom prst="rect">
            <a:avLst/>
          </a:prstGeom>
        </p:spPr>
      </p:pic>
      <p:sp>
        <p:nvSpPr>
          <p:cNvPr id="11" name="正方形/長方形 10">
            <a:extLst>
              <a:ext uri="{FF2B5EF4-FFF2-40B4-BE49-F238E27FC236}">
                <a16:creationId xmlns:a16="http://schemas.microsoft.com/office/drawing/2014/main" id="{87DCDB18-A53B-EC6D-EFC0-DEFD6ECD632D}"/>
              </a:ext>
            </a:extLst>
          </p:cNvPr>
          <p:cNvSpPr/>
          <p:nvPr/>
        </p:nvSpPr>
        <p:spPr>
          <a:xfrm>
            <a:off x="1198026" y="1610916"/>
            <a:ext cx="369999" cy="488685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a:solidFill>
                  <a:schemeClr val="tx1"/>
                </a:solidFill>
              </a:rPr>
              <a:t>データの収集・整備</a:t>
            </a:r>
          </a:p>
        </p:txBody>
      </p:sp>
      <p:sp>
        <p:nvSpPr>
          <p:cNvPr id="12" name="矢印: 下カーブ 11">
            <a:extLst>
              <a:ext uri="{FF2B5EF4-FFF2-40B4-BE49-F238E27FC236}">
                <a16:creationId xmlns:a16="http://schemas.microsoft.com/office/drawing/2014/main" id="{AAE28685-2BB3-A9DF-42B8-998C6BD6605C}"/>
              </a:ext>
            </a:extLst>
          </p:cNvPr>
          <p:cNvSpPr/>
          <p:nvPr/>
        </p:nvSpPr>
        <p:spPr>
          <a:xfrm>
            <a:off x="1381951" y="1631117"/>
            <a:ext cx="543610" cy="234966"/>
          </a:xfrm>
          <a:prstGeom prst="curvedDownArrow">
            <a:avLst>
              <a:gd name="adj1" fmla="val 64565"/>
              <a:gd name="adj2" fmla="val 110202"/>
              <a:gd name="adj3" fmla="val 25000"/>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3" name="矢印: 下カーブ 12">
            <a:extLst>
              <a:ext uri="{FF2B5EF4-FFF2-40B4-BE49-F238E27FC236}">
                <a16:creationId xmlns:a16="http://schemas.microsoft.com/office/drawing/2014/main" id="{390808B5-AF1D-1B2C-B7AE-A65C0481B03B}"/>
              </a:ext>
            </a:extLst>
          </p:cNvPr>
          <p:cNvSpPr/>
          <p:nvPr/>
        </p:nvSpPr>
        <p:spPr>
          <a:xfrm flipH="1" flipV="1">
            <a:off x="1275720" y="6262803"/>
            <a:ext cx="543610" cy="234966"/>
          </a:xfrm>
          <a:prstGeom prst="curvedDownArrow">
            <a:avLst>
              <a:gd name="adj1" fmla="val 64565"/>
              <a:gd name="adj2" fmla="val 110202"/>
              <a:gd name="adj3" fmla="val 25000"/>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14" name="フローチャート: 他ページ結合子 13">
            <a:extLst>
              <a:ext uri="{FF2B5EF4-FFF2-40B4-BE49-F238E27FC236}">
                <a16:creationId xmlns:a16="http://schemas.microsoft.com/office/drawing/2014/main" id="{694C0B5E-744D-F45F-78FB-B2E0FEAB19D4}"/>
              </a:ext>
            </a:extLst>
          </p:cNvPr>
          <p:cNvSpPr/>
          <p:nvPr/>
        </p:nvSpPr>
        <p:spPr>
          <a:xfrm>
            <a:off x="1947001" y="1523556"/>
            <a:ext cx="1328212" cy="1165846"/>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1"/>
                </a:solidFill>
              </a:rPr>
              <a:t>ステップ①</a:t>
            </a:r>
            <a:endParaRPr kumimoji="1" lang="en-US" altLang="ja-JP" sz="800" b="1">
              <a:solidFill>
                <a:schemeClr val="tx1"/>
              </a:solidFill>
            </a:endParaRPr>
          </a:p>
          <a:p>
            <a:pPr algn="ctr"/>
            <a:r>
              <a:rPr kumimoji="1" lang="ja-JP" altLang="en-US" sz="800" b="1">
                <a:solidFill>
                  <a:schemeClr val="tx1"/>
                </a:solidFill>
              </a:rPr>
              <a:t>目的・測定指標設定</a:t>
            </a:r>
          </a:p>
        </p:txBody>
      </p:sp>
      <p:sp>
        <p:nvSpPr>
          <p:cNvPr id="15" name="フローチャート: 他ページ結合子 14">
            <a:extLst>
              <a:ext uri="{FF2B5EF4-FFF2-40B4-BE49-F238E27FC236}">
                <a16:creationId xmlns:a16="http://schemas.microsoft.com/office/drawing/2014/main" id="{E679EAC0-AA35-76DD-89B3-A1D081B6ABDF}"/>
              </a:ext>
            </a:extLst>
          </p:cNvPr>
          <p:cNvSpPr/>
          <p:nvPr/>
        </p:nvSpPr>
        <p:spPr>
          <a:xfrm>
            <a:off x="1947001" y="2704012"/>
            <a:ext cx="1328212" cy="390592"/>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a:solidFill>
                  <a:schemeClr val="tx1"/>
                </a:solidFill>
              </a:rPr>
              <a:t>ステップ②</a:t>
            </a:r>
            <a:endParaRPr lang="en-US" altLang="ja-JP" sz="800" b="1">
              <a:solidFill>
                <a:schemeClr val="tx1"/>
              </a:solidFill>
            </a:endParaRPr>
          </a:p>
          <a:p>
            <a:pPr algn="ctr"/>
            <a:r>
              <a:rPr kumimoji="1" lang="ja-JP" altLang="en-US" sz="800" b="1">
                <a:solidFill>
                  <a:schemeClr val="tx1"/>
                </a:solidFill>
              </a:rPr>
              <a:t>仮説設定</a:t>
            </a:r>
            <a:endParaRPr kumimoji="1" lang="ja-JP" altLang="en-US" sz="800" b="1" strike="sngStrike">
              <a:solidFill>
                <a:schemeClr val="tx1"/>
              </a:solidFill>
            </a:endParaRPr>
          </a:p>
        </p:txBody>
      </p:sp>
      <p:sp>
        <p:nvSpPr>
          <p:cNvPr id="16" name="フローチャート: 他ページ結合子 15">
            <a:extLst>
              <a:ext uri="{FF2B5EF4-FFF2-40B4-BE49-F238E27FC236}">
                <a16:creationId xmlns:a16="http://schemas.microsoft.com/office/drawing/2014/main" id="{01E303EA-C22C-F860-91E9-23D983683E14}"/>
              </a:ext>
            </a:extLst>
          </p:cNvPr>
          <p:cNvSpPr/>
          <p:nvPr/>
        </p:nvSpPr>
        <p:spPr>
          <a:xfrm>
            <a:off x="1947001" y="3164666"/>
            <a:ext cx="1328212" cy="390592"/>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1"/>
                </a:solidFill>
              </a:rPr>
              <a:t>ステップ③</a:t>
            </a:r>
            <a:endParaRPr kumimoji="1" lang="en-US" altLang="ja-JP" sz="800" b="1">
              <a:solidFill>
                <a:schemeClr val="tx1"/>
              </a:solidFill>
            </a:endParaRPr>
          </a:p>
          <a:p>
            <a:pPr algn="ctr"/>
            <a:r>
              <a:rPr lang="ja-JP" altLang="en-US" sz="800" b="1">
                <a:solidFill>
                  <a:schemeClr val="tx1"/>
                </a:solidFill>
              </a:rPr>
              <a:t>仮説検証に利用する</a:t>
            </a:r>
            <a:endParaRPr lang="en-US" altLang="ja-JP" sz="800" b="1" strike="sngStrike">
              <a:solidFill>
                <a:schemeClr val="tx1"/>
              </a:solidFill>
              <a:highlight>
                <a:srgbClr val="FFFF00"/>
              </a:highlight>
            </a:endParaRPr>
          </a:p>
          <a:p>
            <a:pPr algn="ctr"/>
            <a:r>
              <a:rPr lang="ja-JP" altLang="en-US" sz="800" b="1">
                <a:solidFill>
                  <a:schemeClr val="tx1"/>
                </a:solidFill>
              </a:rPr>
              <a:t>データ項目検討</a:t>
            </a:r>
            <a:endParaRPr kumimoji="1" lang="ja-JP" altLang="en-US" sz="800" b="1">
              <a:solidFill>
                <a:schemeClr val="tx1"/>
              </a:solidFill>
            </a:endParaRPr>
          </a:p>
        </p:txBody>
      </p:sp>
      <p:sp>
        <p:nvSpPr>
          <p:cNvPr id="17" name="フローチャート: 他ページ結合子 16">
            <a:extLst>
              <a:ext uri="{FF2B5EF4-FFF2-40B4-BE49-F238E27FC236}">
                <a16:creationId xmlns:a16="http://schemas.microsoft.com/office/drawing/2014/main" id="{E20F9C6E-1F3F-C77F-2A93-9CA736123B85}"/>
              </a:ext>
            </a:extLst>
          </p:cNvPr>
          <p:cNvSpPr/>
          <p:nvPr/>
        </p:nvSpPr>
        <p:spPr>
          <a:xfrm>
            <a:off x="1947001" y="3625320"/>
            <a:ext cx="1328212" cy="390593"/>
          </a:xfrm>
          <a:prstGeom prst="flowChartOffpageConnector">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a:solidFill>
                  <a:schemeClr val="tx1"/>
                </a:solidFill>
              </a:rPr>
              <a:t>ステップ④</a:t>
            </a:r>
            <a:endParaRPr lang="en-US" altLang="ja-JP" sz="800" b="1">
              <a:solidFill>
                <a:schemeClr val="tx1"/>
              </a:solidFill>
            </a:endParaRPr>
          </a:p>
          <a:p>
            <a:pPr algn="ctr"/>
            <a:r>
              <a:rPr kumimoji="1" lang="ja-JP" altLang="en-US" sz="800" b="1">
                <a:solidFill>
                  <a:schemeClr val="tx1"/>
                </a:solidFill>
              </a:rPr>
              <a:t>データ収集・</a:t>
            </a:r>
            <a:r>
              <a:rPr lang="ja-JP" altLang="en-US" sz="800" b="1">
                <a:solidFill>
                  <a:schemeClr val="tx1"/>
                </a:solidFill>
              </a:rPr>
              <a:t>加工</a:t>
            </a:r>
            <a:endParaRPr kumimoji="1" lang="ja-JP" altLang="en-US" sz="800" b="1">
              <a:solidFill>
                <a:schemeClr val="tx1"/>
              </a:solidFill>
            </a:endParaRPr>
          </a:p>
        </p:txBody>
      </p:sp>
      <p:sp>
        <p:nvSpPr>
          <p:cNvPr id="18" name="フローチャート: 他ページ結合子 17">
            <a:extLst>
              <a:ext uri="{FF2B5EF4-FFF2-40B4-BE49-F238E27FC236}">
                <a16:creationId xmlns:a16="http://schemas.microsoft.com/office/drawing/2014/main" id="{129D25D6-181A-DBBD-BB2D-E394DA9DC222}"/>
              </a:ext>
            </a:extLst>
          </p:cNvPr>
          <p:cNvSpPr/>
          <p:nvPr/>
        </p:nvSpPr>
        <p:spPr>
          <a:xfrm>
            <a:off x="1947001" y="4085975"/>
            <a:ext cx="1328212" cy="2085504"/>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a:solidFill>
                  <a:schemeClr val="tx1"/>
                </a:solidFill>
              </a:rPr>
              <a:t>ステップ⑤</a:t>
            </a:r>
            <a:endParaRPr lang="en-US" altLang="ja-JP" sz="800" b="1">
              <a:solidFill>
                <a:schemeClr val="tx1"/>
              </a:solidFill>
            </a:endParaRPr>
          </a:p>
          <a:p>
            <a:pPr algn="ctr"/>
            <a:r>
              <a:rPr kumimoji="1" lang="ja-JP" altLang="en-US" sz="800" b="1">
                <a:solidFill>
                  <a:schemeClr val="tx1"/>
                </a:solidFill>
              </a:rPr>
              <a:t>データ分析</a:t>
            </a:r>
          </a:p>
        </p:txBody>
      </p:sp>
      <p:sp>
        <p:nvSpPr>
          <p:cNvPr id="19" name="フローチャート: 他ページ結合子 18">
            <a:extLst>
              <a:ext uri="{FF2B5EF4-FFF2-40B4-BE49-F238E27FC236}">
                <a16:creationId xmlns:a16="http://schemas.microsoft.com/office/drawing/2014/main" id="{D2434C6F-2028-A9DF-701F-5C0520C79093}"/>
              </a:ext>
            </a:extLst>
          </p:cNvPr>
          <p:cNvSpPr/>
          <p:nvPr/>
        </p:nvSpPr>
        <p:spPr>
          <a:xfrm>
            <a:off x="1947001" y="6171479"/>
            <a:ext cx="1328212" cy="517471"/>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1"/>
                </a:solidFill>
              </a:rPr>
              <a:t>ステップ⑥</a:t>
            </a:r>
            <a:endParaRPr kumimoji="1" lang="en-US" altLang="ja-JP" sz="800" b="1">
              <a:solidFill>
                <a:schemeClr val="tx1"/>
              </a:solidFill>
            </a:endParaRPr>
          </a:p>
          <a:p>
            <a:pPr algn="ctr"/>
            <a:r>
              <a:rPr kumimoji="1" lang="ja-JP" altLang="en-US" sz="800" b="1">
                <a:solidFill>
                  <a:schemeClr val="tx1"/>
                </a:solidFill>
              </a:rPr>
              <a:t>ネクストアクション</a:t>
            </a:r>
            <a:endParaRPr kumimoji="1" lang="en-US" altLang="ja-JP" sz="800" b="1">
              <a:solidFill>
                <a:schemeClr val="tx1"/>
              </a:solidFill>
            </a:endParaRPr>
          </a:p>
          <a:p>
            <a:pPr algn="ctr"/>
            <a:r>
              <a:rPr lang="ja-JP" altLang="en-US" sz="800" b="1">
                <a:solidFill>
                  <a:schemeClr val="tx1"/>
                </a:solidFill>
              </a:rPr>
              <a:t>検討</a:t>
            </a:r>
            <a:endParaRPr kumimoji="1" lang="ja-JP" altLang="en-US" sz="800" b="1">
              <a:solidFill>
                <a:schemeClr val="tx1"/>
              </a:solidFill>
            </a:endParaRPr>
          </a:p>
        </p:txBody>
      </p:sp>
    </p:spTree>
    <p:extLst>
      <p:ext uri="{BB962C8B-B14F-4D97-AF65-F5344CB8AC3E}">
        <p14:creationId xmlns:p14="http://schemas.microsoft.com/office/powerpoint/2010/main" val="426194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500137"/>
          </a:xfrm>
        </p:spPr>
        <p:txBody>
          <a:bodyPr/>
          <a:lstStyle/>
          <a:p>
            <a:r>
              <a:rPr lang="ja-JP" altLang="en-US"/>
              <a:t>教育委員会にて抱える施策や課題・状況等を念頭に置き、なぜデータ分析を行うのか、目的の整理を行います。日々の業務で抱える思いや、教育振興基本計画等を参考にしながら目的を整理してください。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514056" cy="230832"/>
          </a:xfrm>
        </p:spPr>
        <p:txBody>
          <a:bodyPr/>
          <a:lstStyle/>
          <a:p>
            <a:r>
              <a:rPr kumimoji="1" lang="ja-JP" altLang="en-US"/>
              <a:t>データ分析のステップ①　データ分析の目的設定</a:t>
            </a:r>
          </a:p>
        </p:txBody>
      </p:sp>
      <p:sp>
        <p:nvSpPr>
          <p:cNvPr id="4" name="正方形/長方形 3">
            <a:extLst>
              <a:ext uri="{FF2B5EF4-FFF2-40B4-BE49-F238E27FC236}">
                <a16:creationId xmlns:a16="http://schemas.microsoft.com/office/drawing/2014/main" id="{48E3EE3D-E00C-DED4-1238-5FB2E1F45966}"/>
              </a:ext>
            </a:extLst>
          </p:cNvPr>
          <p:cNvSpPr/>
          <p:nvPr/>
        </p:nvSpPr>
        <p:spPr>
          <a:xfrm>
            <a:off x="344637" y="4187988"/>
            <a:ext cx="9210326" cy="231720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kumimoji="1" lang="ja-JP" altLang="en-US" sz="1200" b="1">
                <a:solidFill>
                  <a:schemeClr val="accent1"/>
                </a:solidFill>
                <a:latin typeface="+mj-ea"/>
                <a:ea typeface="+mj-ea"/>
              </a:rPr>
              <a:t>留意点</a:t>
            </a:r>
            <a:endParaRPr kumimoji="1" lang="en-US" altLang="ja-JP" sz="1200" b="1">
              <a:solidFill>
                <a:schemeClr val="accent1"/>
              </a:solidFill>
              <a:latin typeface="+mj-ea"/>
              <a:ea typeface="+mj-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データ分析を進めていった後に、立ち返ることができるよう目的設計をしっかり行う</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100">
                <a:solidFill>
                  <a:schemeClr val="tx1"/>
                </a:solidFill>
                <a:latin typeface="+mn-ea"/>
              </a:rPr>
              <a:t>データ分析自体を目的としてもデータ分析は行える。</a:t>
            </a:r>
            <a:r>
              <a:rPr lang="ja-JP" altLang="en-US" sz="1100">
                <a:solidFill>
                  <a:schemeClr val="tx1"/>
                </a:solidFill>
                <a:latin typeface="+mn-ea"/>
              </a:rPr>
              <a:t>教育委員会・学校現場</a:t>
            </a:r>
            <a:r>
              <a:rPr kumimoji="1" lang="ja-JP" altLang="en-US" sz="1100">
                <a:solidFill>
                  <a:schemeClr val="tx1"/>
                </a:solidFill>
                <a:latin typeface="+mn-ea"/>
              </a:rPr>
              <a:t>のヒトや予算等のリソースが有限であることをふまえ、</a:t>
            </a:r>
            <a:br>
              <a:rPr kumimoji="1" lang="en-US" altLang="ja-JP" sz="1100">
                <a:solidFill>
                  <a:schemeClr val="tx1"/>
                </a:solidFill>
                <a:latin typeface="+mn-ea"/>
              </a:rPr>
            </a:br>
            <a:r>
              <a:rPr kumimoji="1" lang="ja-JP" altLang="en-US" sz="1100">
                <a:solidFill>
                  <a:schemeClr val="tx1"/>
                </a:solidFill>
                <a:latin typeface="+mn-ea"/>
              </a:rPr>
              <a:t>分析項目案から優先すべき項目を絞り込む等の判断</a:t>
            </a:r>
            <a:r>
              <a:rPr lang="ja-JP" altLang="en-US" sz="1100">
                <a:solidFill>
                  <a:schemeClr val="tx1"/>
                </a:solidFill>
                <a:latin typeface="+mn-ea"/>
              </a:rPr>
              <a:t>を</a:t>
            </a:r>
            <a:r>
              <a:rPr kumimoji="1" lang="ja-JP" altLang="en-US" sz="1100">
                <a:solidFill>
                  <a:schemeClr val="tx1"/>
                </a:solidFill>
                <a:latin typeface="+mn-ea"/>
              </a:rPr>
              <a:t>求められることも多く、データ分析を進めていくにつれ、目的に立ち返るシーンが増える。そのため、分析開始時より「データ分析をなぜやるのか」の目的設計を重視すべきである。</a:t>
            </a:r>
            <a:endParaRPr kumimoji="1"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データ分析結果を活用する主体と、データ分析の目的・データ分析のテーマを設定する主体が一致するように目的を設計する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本資料では、データ分析結果を活用する主体を「教育委員会」と想定するため、学校現場などが有する課題ではなく、教育委員会として有している課題に焦点を当て、目的の設計を行うことが望ましい。</a:t>
            </a:r>
            <a:endParaRPr lang="en-US" altLang="ja-JP" sz="1100" strike="sngStrike">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まずは広くアイデアを検討する、最初から絞り込もうとするとアイデアは出てこない</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目的設計が重要であるが、目的を設計しないと後段の議論は何も進まない。まずは書き出してみる、くらいで検討は進める。</a:t>
            </a:r>
            <a:endParaRPr kumimoji="1" lang="en-US" altLang="ja-JP" sz="1100">
              <a:solidFill>
                <a:schemeClr val="tx1"/>
              </a:solidFill>
              <a:latin typeface="+mn-ea"/>
            </a:endParaRPr>
          </a:p>
        </p:txBody>
      </p:sp>
      <p:sp>
        <p:nvSpPr>
          <p:cNvPr id="5" name="正方形/長方形 4">
            <a:extLst>
              <a:ext uri="{FF2B5EF4-FFF2-40B4-BE49-F238E27FC236}">
                <a16:creationId xmlns:a16="http://schemas.microsoft.com/office/drawing/2014/main" id="{67A86DEF-F64C-D88F-8417-9B610FA679B8}"/>
              </a:ext>
            </a:extLst>
          </p:cNvPr>
          <p:cNvSpPr/>
          <p:nvPr/>
        </p:nvSpPr>
        <p:spPr>
          <a:xfrm>
            <a:off x="354796" y="1709260"/>
            <a:ext cx="2808000" cy="10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t>例）日々の業務におけるお考え、思い</a:t>
            </a:r>
            <a:endParaRPr lang="en-US" altLang="ja-JP" sz="1200"/>
          </a:p>
          <a:p>
            <a:pPr algn="ctr"/>
            <a:r>
              <a:rPr kumimoji="1" lang="ja-JP" altLang="en-US" sz="1200"/>
              <a:t>（学力・非認知能力育成、健康増進、不登校対策、</a:t>
            </a:r>
            <a:r>
              <a:rPr kumimoji="1" lang="en-US" altLang="ja-JP" sz="1200"/>
              <a:t>ICT</a:t>
            </a:r>
            <a:r>
              <a:rPr kumimoji="1" lang="ja-JP" altLang="en-US" sz="1200"/>
              <a:t>活用推進、教師の働き方改革推進　等）</a:t>
            </a:r>
          </a:p>
        </p:txBody>
      </p:sp>
      <p:sp>
        <p:nvSpPr>
          <p:cNvPr id="6" name="正方形/長方形 5">
            <a:extLst>
              <a:ext uri="{FF2B5EF4-FFF2-40B4-BE49-F238E27FC236}">
                <a16:creationId xmlns:a16="http://schemas.microsoft.com/office/drawing/2014/main" id="{904C4DD9-D5BB-03A4-F417-F68A46F33CAF}"/>
              </a:ext>
            </a:extLst>
          </p:cNvPr>
          <p:cNvSpPr/>
          <p:nvPr/>
        </p:nvSpPr>
        <p:spPr>
          <a:xfrm>
            <a:off x="3543923" y="1709260"/>
            <a:ext cx="2808000" cy="10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t>例）教育委員会にて決められた方針</a:t>
            </a:r>
            <a:endParaRPr lang="en-US" altLang="ja-JP" sz="1200"/>
          </a:p>
          <a:p>
            <a:pPr algn="ctr"/>
            <a:r>
              <a:rPr lang="ja-JP" altLang="en-US" sz="1200"/>
              <a:t>（教育振興基本計画、いじめ防止基本方針、部活動等の方針、こども家庭支援センター方針　等）</a:t>
            </a:r>
            <a:endParaRPr lang="en-US" altLang="ja-JP" sz="1200"/>
          </a:p>
        </p:txBody>
      </p:sp>
      <p:sp>
        <p:nvSpPr>
          <p:cNvPr id="7" name="正方形/長方形 6">
            <a:extLst>
              <a:ext uri="{FF2B5EF4-FFF2-40B4-BE49-F238E27FC236}">
                <a16:creationId xmlns:a16="http://schemas.microsoft.com/office/drawing/2014/main" id="{F94E66ED-750C-8FEC-6BDC-DF3C1F8B71CE}"/>
              </a:ext>
            </a:extLst>
          </p:cNvPr>
          <p:cNvSpPr/>
          <p:nvPr/>
        </p:nvSpPr>
        <p:spPr>
          <a:xfrm>
            <a:off x="6743684" y="1709260"/>
            <a:ext cx="2808000" cy="10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t>例）国等で示される方針</a:t>
            </a:r>
            <a:endParaRPr kumimoji="1" lang="en-US" altLang="ja-JP" sz="1200"/>
          </a:p>
          <a:p>
            <a:pPr algn="ctr"/>
            <a:r>
              <a:rPr lang="ja-JP" altLang="en-US" sz="1200"/>
              <a:t>（第４期教育振興基本計画、学習指導要領、教育データ利活用の実現に向けた実効的な方策について、教育データ利活用ロードマップ　等）</a:t>
            </a:r>
            <a:endParaRPr kumimoji="1" lang="en-US" altLang="ja-JP" sz="1200"/>
          </a:p>
        </p:txBody>
      </p:sp>
      <p:sp>
        <p:nvSpPr>
          <p:cNvPr id="8" name="正方形/長方形 7">
            <a:extLst>
              <a:ext uri="{FF2B5EF4-FFF2-40B4-BE49-F238E27FC236}">
                <a16:creationId xmlns:a16="http://schemas.microsoft.com/office/drawing/2014/main" id="{A2510294-3603-87A3-6919-C96BEF11FC82}"/>
              </a:ext>
            </a:extLst>
          </p:cNvPr>
          <p:cNvSpPr/>
          <p:nvPr/>
        </p:nvSpPr>
        <p:spPr>
          <a:xfrm>
            <a:off x="1383923" y="3229694"/>
            <a:ext cx="4320000" cy="26442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（将来的に教育委員会が）各学校における</a:t>
            </a:r>
            <a:r>
              <a:rPr kumimoji="1" lang="en-US" altLang="ja-JP" sz="1000">
                <a:solidFill>
                  <a:schemeClr val="tx1"/>
                </a:solidFill>
              </a:rPr>
              <a:t>ICT</a:t>
            </a:r>
            <a:r>
              <a:rPr kumimoji="1" lang="ja-JP" altLang="en-US" sz="1000">
                <a:solidFill>
                  <a:schemeClr val="tx1"/>
                </a:solidFill>
              </a:rPr>
              <a:t>活用を推進したい</a:t>
            </a:r>
          </a:p>
        </p:txBody>
      </p:sp>
      <p:sp>
        <p:nvSpPr>
          <p:cNvPr id="12" name="正方形/長方形 11">
            <a:extLst>
              <a:ext uri="{FF2B5EF4-FFF2-40B4-BE49-F238E27FC236}">
                <a16:creationId xmlns:a16="http://schemas.microsoft.com/office/drawing/2014/main" id="{C6EC59E7-F1B8-F765-3EA6-9B80A7FA50D7}"/>
              </a:ext>
            </a:extLst>
          </p:cNvPr>
          <p:cNvSpPr/>
          <p:nvPr/>
        </p:nvSpPr>
        <p:spPr>
          <a:xfrm>
            <a:off x="344637" y="1344653"/>
            <a:ext cx="9206567" cy="2042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t>情報収集</a:t>
            </a:r>
          </a:p>
        </p:txBody>
      </p:sp>
      <p:cxnSp>
        <p:nvCxnSpPr>
          <p:cNvPr id="14" name="コネクタ: カギ線 13">
            <a:extLst>
              <a:ext uri="{FF2B5EF4-FFF2-40B4-BE49-F238E27FC236}">
                <a16:creationId xmlns:a16="http://schemas.microsoft.com/office/drawing/2014/main" id="{337F0AD8-0268-A598-4A75-68BA349B7907}"/>
              </a:ext>
            </a:extLst>
          </p:cNvPr>
          <p:cNvCxnSpPr>
            <a:cxnSpLocks/>
            <a:stCxn id="12" idx="2"/>
            <a:endCxn id="5" idx="0"/>
          </p:cNvCxnSpPr>
          <p:nvPr/>
        </p:nvCxnSpPr>
        <p:spPr>
          <a:xfrm rot="5400000">
            <a:off x="3273190" y="34528"/>
            <a:ext cx="160339" cy="3189125"/>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コネクタ: カギ線 15">
            <a:extLst>
              <a:ext uri="{FF2B5EF4-FFF2-40B4-BE49-F238E27FC236}">
                <a16:creationId xmlns:a16="http://schemas.microsoft.com/office/drawing/2014/main" id="{802ACF4B-2646-0622-A588-7B88858780E9}"/>
              </a:ext>
            </a:extLst>
          </p:cNvPr>
          <p:cNvCxnSpPr>
            <a:cxnSpLocks/>
            <a:stCxn id="12" idx="2"/>
            <a:endCxn id="7" idx="0"/>
          </p:cNvCxnSpPr>
          <p:nvPr/>
        </p:nvCxnSpPr>
        <p:spPr>
          <a:xfrm rot="16200000" flipH="1">
            <a:off x="6467633" y="29208"/>
            <a:ext cx="160339" cy="3199763"/>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F284FB67-B92A-47A9-C7B3-994BDF27589C}"/>
              </a:ext>
            </a:extLst>
          </p:cNvPr>
          <p:cNvCxnSpPr>
            <a:cxnSpLocks/>
            <a:stCxn id="12" idx="2"/>
            <a:endCxn id="6" idx="0"/>
          </p:cNvCxnSpPr>
          <p:nvPr/>
        </p:nvCxnSpPr>
        <p:spPr>
          <a:xfrm>
            <a:off x="4947921" y="1548921"/>
            <a:ext cx="2" cy="16033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E17EC15-E6EB-75F1-C14F-8B0B845BC998}"/>
              </a:ext>
            </a:extLst>
          </p:cNvPr>
          <p:cNvSpPr txBox="1"/>
          <p:nvPr/>
        </p:nvSpPr>
        <p:spPr>
          <a:xfrm>
            <a:off x="565932" y="2882430"/>
            <a:ext cx="889987" cy="261610"/>
          </a:xfrm>
          <a:prstGeom prst="rect">
            <a:avLst/>
          </a:prstGeom>
          <a:noFill/>
        </p:spPr>
        <p:txBody>
          <a:bodyPr wrap="none" rtlCol="0">
            <a:spAutoFit/>
          </a:bodyPr>
          <a:lstStyle/>
          <a:p>
            <a:pPr algn="ctr"/>
            <a:r>
              <a:rPr lang="ja-JP" altLang="en-US" sz="1100"/>
              <a:t>設定（例）</a:t>
            </a:r>
            <a:endParaRPr kumimoji="1" lang="ja-JP" altLang="en-US" sz="1100"/>
          </a:p>
        </p:txBody>
      </p:sp>
      <p:sp>
        <p:nvSpPr>
          <p:cNvPr id="25" name="正方形/長方形 24">
            <a:extLst>
              <a:ext uri="{FF2B5EF4-FFF2-40B4-BE49-F238E27FC236}">
                <a16:creationId xmlns:a16="http://schemas.microsoft.com/office/drawing/2014/main" id="{C7113F75-3B2B-B360-22FF-707654BDF9D3}"/>
              </a:ext>
            </a:extLst>
          </p:cNvPr>
          <p:cNvSpPr/>
          <p:nvPr/>
        </p:nvSpPr>
        <p:spPr>
          <a:xfrm>
            <a:off x="1383923" y="3742334"/>
            <a:ext cx="4320000" cy="36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（データ分析の目的の実現を見据え、現状・課題把握のためにまずは）</a:t>
            </a:r>
            <a:endParaRPr kumimoji="1" lang="en-US" altLang="ja-JP" sz="1000">
              <a:solidFill>
                <a:schemeClr val="tx1"/>
              </a:solidFill>
            </a:endParaRPr>
          </a:p>
          <a:p>
            <a:pPr algn="ctr"/>
            <a:r>
              <a:rPr lang="en-US" altLang="ja-JP" sz="1000">
                <a:solidFill>
                  <a:schemeClr val="tx1"/>
                </a:solidFill>
              </a:rPr>
              <a:t>ICT</a:t>
            </a:r>
            <a:r>
              <a:rPr lang="ja-JP" altLang="en-US" sz="1000">
                <a:solidFill>
                  <a:schemeClr val="tx1"/>
                </a:solidFill>
              </a:rPr>
              <a:t>活用状況と</a:t>
            </a:r>
            <a:r>
              <a:rPr kumimoji="1" lang="en-US" altLang="ja-JP" sz="1000">
                <a:solidFill>
                  <a:schemeClr val="tx1"/>
                </a:solidFill>
              </a:rPr>
              <a:t>ICT</a:t>
            </a:r>
            <a:r>
              <a:rPr kumimoji="1" lang="ja-JP" altLang="en-US" sz="1000">
                <a:solidFill>
                  <a:schemeClr val="tx1"/>
                </a:solidFill>
              </a:rPr>
              <a:t>活用を促す要因の関係性を把握したい</a:t>
            </a:r>
          </a:p>
        </p:txBody>
      </p:sp>
      <p:sp>
        <p:nvSpPr>
          <p:cNvPr id="29" name="テキスト ボックス 28">
            <a:extLst>
              <a:ext uri="{FF2B5EF4-FFF2-40B4-BE49-F238E27FC236}">
                <a16:creationId xmlns:a16="http://schemas.microsoft.com/office/drawing/2014/main" id="{39001AD2-AF9E-EAE9-0EDA-1F0B4E8EE6C5}"/>
              </a:ext>
            </a:extLst>
          </p:cNvPr>
          <p:cNvSpPr txBox="1"/>
          <p:nvPr/>
        </p:nvSpPr>
        <p:spPr>
          <a:xfrm>
            <a:off x="330415" y="3135824"/>
            <a:ext cx="1107996" cy="461665"/>
          </a:xfrm>
          <a:prstGeom prst="rect">
            <a:avLst/>
          </a:prstGeom>
          <a:noFill/>
        </p:spPr>
        <p:txBody>
          <a:bodyPr wrap="none" rtlCol="0">
            <a:spAutoFit/>
          </a:bodyPr>
          <a:lstStyle/>
          <a:p>
            <a:pPr algn="ctr"/>
            <a:r>
              <a:rPr lang="ja-JP" altLang="en-US" sz="1200"/>
              <a:t>データ分析の</a:t>
            </a:r>
            <a:endParaRPr lang="en-US" altLang="ja-JP" sz="1200"/>
          </a:p>
          <a:p>
            <a:pPr algn="ctr"/>
            <a:r>
              <a:rPr lang="ja-JP" altLang="en-US" sz="1200"/>
              <a:t>目的</a:t>
            </a:r>
            <a:endParaRPr kumimoji="1" lang="ja-JP" altLang="en-US" sz="1200"/>
          </a:p>
        </p:txBody>
      </p:sp>
      <p:sp>
        <p:nvSpPr>
          <p:cNvPr id="30" name="テキスト ボックス 29">
            <a:extLst>
              <a:ext uri="{FF2B5EF4-FFF2-40B4-BE49-F238E27FC236}">
                <a16:creationId xmlns:a16="http://schemas.microsoft.com/office/drawing/2014/main" id="{1DB26CF8-7155-1BC2-3726-E309ED6F3856}"/>
              </a:ext>
            </a:extLst>
          </p:cNvPr>
          <p:cNvSpPr txBox="1"/>
          <p:nvPr/>
        </p:nvSpPr>
        <p:spPr>
          <a:xfrm>
            <a:off x="352874" y="3683496"/>
            <a:ext cx="1107996" cy="461665"/>
          </a:xfrm>
          <a:prstGeom prst="rect">
            <a:avLst/>
          </a:prstGeom>
          <a:noFill/>
        </p:spPr>
        <p:txBody>
          <a:bodyPr wrap="none" rtlCol="0">
            <a:spAutoFit/>
          </a:bodyPr>
          <a:lstStyle/>
          <a:p>
            <a:pPr algn="ctr"/>
            <a:r>
              <a:rPr kumimoji="1" lang="ja-JP" altLang="en-US" sz="1200"/>
              <a:t>データ分析の</a:t>
            </a:r>
            <a:endParaRPr kumimoji="1" lang="en-US" altLang="ja-JP" sz="1200"/>
          </a:p>
          <a:p>
            <a:pPr algn="ctr"/>
            <a:r>
              <a:rPr kumimoji="1" lang="ja-JP" altLang="en-US" sz="1200"/>
              <a:t>テーマ</a:t>
            </a:r>
          </a:p>
        </p:txBody>
      </p:sp>
      <p:cxnSp>
        <p:nvCxnSpPr>
          <p:cNvPr id="31" name="コネクタ: カギ線 30">
            <a:extLst>
              <a:ext uri="{FF2B5EF4-FFF2-40B4-BE49-F238E27FC236}">
                <a16:creationId xmlns:a16="http://schemas.microsoft.com/office/drawing/2014/main" id="{183FCC61-195D-D29A-19A4-E092FB6D92D6}"/>
              </a:ext>
            </a:extLst>
          </p:cNvPr>
          <p:cNvCxnSpPr>
            <a:cxnSpLocks/>
            <a:stCxn id="5" idx="2"/>
            <a:endCxn id="8" idx="0"/>
          </p:cNvCxnSpPr>
          <p:nvPr/>
        </p:nvCxnSpPr>
        <p:spPr>
          <a:xfrm rot="16200000" flipH="1">
            <a:off x="2431142" y="2116913"/>
            <a:ext cx="440434" cy="1785127"/>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6FE1185C-D0A9-13CE-9D2C-9AF1757D89D9}"/>
              </a:ext>
            </a:extLst>
          </p:cNvPr>
          <p:cNvCxnSpPr>
            <a:cxnSpLocks/>
            <a:stCxn id="6" idx="2"/>
            <a:endCxn id="8" idx="0"/>
          </p:cNvCxnSpPr>
          <p:nvPr/>
        </p:nvCxnSpPr>
        <p:spPr>
          <a:xfrm rot="5400000">
            <a:off x="4025706" y="2307477"/>
            <a:ext cx="440434" cy="1404000"/>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0D3D6086-10DC-917B-7D07-B8A363CD6E4B}"/>
              </a:ext>
            </a:extLst>
          </p:cNvPr>
          <p:cNvCxnSpPr>
            <a:cxnSpLocks/>
            <a:stCxn id="7" idx="2"/>
            <a:endCxn id="8" idx="0"/>
          </p:cNvCxnSpPr>
          <p:nvPr/>
        </p:nvCxnSpPr>
        <p:spPr>
          <a:xfrm rot="5400000">
            <a:off x="5625587" y="707597"/>
            <a:ext cx="440434" cy="4603761"/>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F937A64-A2B5-72C5-F284-C99C00370CAF}"/>
              </a:ext>
            </a:extLst>
          </p:cNvPr>
          <p:cNvCxnSpPr>
            <a:cxnSpLocks/>
            <a:stCxn id="8" idx="2"/>
            <a:endCxn id="25" idx="0"/>
          </p:cNvCxnSpPr>
          <p:nvPr/>
        </p:nvCxnSpPr>
        <p:spPr>
          <a:xfrm>
            <a:off x="3543923" y="3494117"/>
            <a:ext cx="0" cy="2482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二等辺三角形 10">
            <a:extLst>
              <a:ext uri="{FF2B5EF4-FFF2-40B4-BE49-F238E27FC236}">
                <a16:creationId xmlns:a16="http://schemas.microsoft.com/office/drawing/2014/main" id="{5F471129-1EC4-1E3C-C164-1B0813CA5420}"/>
              </a:ext>
            </a:extLst>
          </p:cNvPr>
          <p:cNvSpPr/>
          <p:nvPr/>
        </p:nvSpPr>
        <p:spPr>
          <a:xfrm rot="5400000">
            <a:off x="5889233" y="3274356"/>
            <a:ext cx="264422" cy="16982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テキスト ボックス 12">
            <a:extLst>
              <a:ext uri="{FF2B5EF4-FFF2-40B4-BE49-F238E27FC236}">
                <a16:creationId xmlns:a16="http://schemas.microsoft.com/office/drawing/2014/main" id="{F3675F1E-2768-6CAB-BEB4-8AC646A78003}"/>
              </a:ext>
            </a:extLst>
          </p:cNvPr>
          <p:cNvSpPr txBox="1"/>
          <p:nvPr/>
        </p:nvSpPr>
        <p:spPr>
          <a:xfrm>
            <a:off x="6197919" y="3221152"/>
            <a:ext cx="800219" cy="276999"/>
          </a:xfrm>
          <a:prstGeom prst="rect">
            <a:avLst/>
          </a:prstGeom>
          <a:noFill/>
        </p:spPr>
        <p:txBody>
          <a:bodyPr wrap="none" rtlCol="0">
            <a:spAutoFit/>
          </a:bodyPr>
          <a:lstStyle/>
          <a:p>
            <a:pPr algn="ctr"/>
            <a:r>
              <a:rPr kumimoji="1" lang="ja-JP" altLang="en-US" sz="1200"/>
              <a:t>測定指標</a:t>
            </a:r>
          </a:p>
        </p:txBody>
      </p:sp>
      <p:sp>
        <p:nvSpPr>
          <p:cNvPr id="15" name="正方形/長方形 14">
            <a:extLst>
              <a:ext uri="{FF2B5EF4-FFF2-40B4-BE49-F238E27FC236}">
                <a16:creationId xmlns:a16="http://schemas.microsoft.com/office/drawing/2014/main" id="{1006690C-511A-F000-C605-06CE9929EDA6}"/>
              </a:ext>
            </a:extLst>
          </p:cNvPr>
          <p:cNvSpPr/>
          <p:nvPr/>
        </p:nvSpPr>
        <p:spPr>
          <a:xfrm>
            <a:off x="7132303" y="3184543"/>
            <a:ext cx="2469123" cy="35472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学校ごとの</a:t>
            </a:r>
            <a:r>
              <a:rPr kumimoji="1" lang="en-US" altLang="ja-JP" sz="1000">
                <a:solidFill>
                  <a:schemeClr val="tx1"/>
                </a:solidFill>
              </a:rPr>
              <a:t>ICT</a:t>
            </a:r>
            <a:r>
              <a:rPr kumimoji="1" lang="ja-JP" altLang="en-US" sz="1000">
                <a:solidFill>
                  <a:schemeClr val="tx1"/>
                </a:solidFill>
              </a:rPr>
              <a:t>活用率</a:t>
            </a:r>
          </a:p>
        </p:txBody>
      </p:sp>
    </p:spTree>
    <p:extLst>
      <p:ext uri="{BB962C8B-B14F-4D97-AF65-F5344CB8AC3E}">
        <p14:creationId xmlns:p14="http://schemas.microsoft.com/office/powerpoint/2010/main" val="236137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4C52B5D-21C0-E2DF-750B-B913E9D7EA39}"/>
              </a:ext>
            </a:extLst>
          </p:cNvPr>
          <p:cNvSpPr>
            <a:spLocks noGrp="1"/>
          </p:cNvSpPr>
          <p:nvPr>
            <p:ph type="body" sz="quarter" idx="10"/>
          </p:nvPr>
        </p:nvSpPr>
        <p:spPr>
          <a:xfrm>
            <a:off x="344637" y="622199"/>
            <a:ext cx="9210326" cy="789768"/>
          </a:xfrm>
        </p:spPr>
        <p:txBody>
          <a:bodyPr/>
          <a:lstStyle/>
          <a:p>
            <a:r>
              <a:rPr kumimoji="1" lang="ja-JP" altLang="en-US"/>
              <a:t>データ分析の目的設定にてよくある検討ポイントは以下の通りとなります。</a:t>
            </a:r>
            <a:endParaRPr kumimoji="1" lang="en-US" altLang="ja-JP"/>
          </a:p>
          <a:p>
            <a:pPr lvl="1"/>
            <a:endParaRPr lang="en-US" altLang="ja-JP"/>
          </a:p>
          <a:p>
            <a:endParaRPr kumimoji="1" lang="en-US" altLang="ja-JP"/>
          </a:p>
        </p:txBody>
      </p:sp>
      <p:sp>
        <p:nvSpPr>
          <p:cNvPr id="3" name="タイトル 2">
            <a:extLst>
              <a:ext uri="{FF2B5EF4-FFF2-40B4-BE49-F238E27FC236}">
                <a16:creationId xmlns:a16="http://schemas.microsoft.com/office/drawing/2014/main" id="{C1A53034-42DA-C542-7412-671C3A42F20A}"/>
              </a:ext>
            </a:extLst>
          </p:cNvPr>
          <p:cNvSpPr>
            <a:spLocks noGrp="1"/>
          </p:cNvSpPr>
          <p:nvPr>
            <p:ph type="title"/>
          </p:nvPr>
        </p:nvSpPr>
        <p:spPr>
          <a:xfrm>
            <a:off x="354796" y="169050"/>
            <a:ext cx="4514056" cy="230832"/>
          </a:xfrm>
        </p:spPr>
        <p:txBody>
          <a:bodyPr/>
          <a:lstStyle/>
          <a:p>
            <a:r>
              <a:rPr kumimoji="1" lang="ja-JP" altLang="en-US"/>
              <a:t>データ分析のステップ①　データ分析の目的設定</a:t>
            </a:r>
          </a:p>
        </p:txBody>
      </p:sp>
      <p:sp>
        <p:nvSpPr>
          <p:cNvPr id="4" name="正方形/長方形 3">
            <a:extLst>
              <a:ext uri="{FF2B5EF4-FFF2-40B4-BE49-F238E27FC236}">
                <a16:creationId xmlns:a16="http://schemas.microsoft.com/office/drawing/2014/main" id="{E5C506AC-6070-3AFB-921C-4D83A513D7CE}"/>
              </a:ext>
            </a:extLst>
          </p:cNvPr>
          <p:cNvSpPr/>
          <p:nvPr/>
        </p:nvSpPr>
        <p:spPr>
          <a:xfrm>
            <a:off x="1228200" y="1023846"/>
            <a:ext cx="4320000" cy="36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（将来的に教育委員会が）各学校における</a:t>
            </a:r>
            <a:r>
              <a:rPr kumimoji="1" lang="en-US" altLang="ja-JP" sz="1000">
                <a:solidFill>
                  <a:schemeClr val="tx1"/>
                </a:solidFill>
              </a:rPr>
              <a:t>ICT</a:t>
            </a:r>
            <a:r>
              <a:rPr kumimoji="1" lang="ja-JP" altLang="en-US" sz="1000">
                <a:solidFill>
                  <a:schemeClr val="tx1"/>
                </a:solidFill>
              </a:rPr>
              <a:t>活用を推進したい</a:t>
            </a:r>
          </a:p>
        </p:txBody>
      </p:sp>
      <p:sp>
        <p:nvSpPr>
          <p:cNvPr id="5" name="テキスト ボックス 4">
            <a:extLst>
              <a:ext uri="{FF2B5EF4-FFF2-40B4-BE49-F238E27FC236}">
                <a16:creationId xmlns:a16="http://schemas.microsoft.com/office/drawing/2014/main" id="{2F92FC00-1803-D138-E605-79859FFA982C}"/>
              </a:ext>
            </a:extLst>
          </p:cNvPr>
          <p:cNvSpPr txBox="1"/>
          <p:nvPr/>
        </p:nvSpPr>
        <p:spPr>
          <a:xfrm>
            <a:off x="274095" y="981843"/>
            <a:ext cx="954107" cy="461665"/>
          </a:xfrm>
          <a:prstGeom prst="rect">
            <a:avLst/>
          </a:prstGeom>
          <a:noFill/>
        </p:spPr>
        <p:txBody>
          <a:bodyPr wrap="none" rtlCol="0">
            <a:spAutoFit/>
          </a:bodyPr>
          <a:lstStyle/>
          <a:p>
            <a:pPr algn="ctr"/>
            <a:r>
              <a:rPr lang="ja-JP" altLang="en-US" sz="1200"/>
              <a:t>データ分析</a:t>
            </a:r>
            <a:endParaRPr lang="en-US" altLang="ja-JP" sz="1200"/>
          </a:p>
          <a:p>
            <a:pPr algn="ctr"/>
            <a:r>
              <a:rPr lang="ja-JP" altLang="en-US" sz="1200"/>
              <a:t>の目的</a:t>
            </a:r>
            <a:endParaRPr kumimoji="1" lang="ja-JP" altLang="en-US" sz="1200"/>
          </a:p>
        </p:txBody>
      </p:sp>
      <p:sp>
        <p:nvSpPr>
          <p:cNvPr id="7" name="二等辺三角形 6">
            <a:extLst>
              <a:ext uri="{FF2B5EF4-FFF2-40B4-BE49-F238E27FC236}">
                <a16:creationId xmlns:a16="http://schemas.microsoft.com/office/drawing/2014/main" id="{765703E4-D7E4-C3B0-676C-7D039D6FDA2E}"/>
              </a:ext>
            </a:extLst>
          </p:cNvPr>
          <p:cNvSpPr/>
          <p:nvPr/>
        </p:nvSpPr>
        <p:spPr>
          <a:xfrm rot="5400000">
            <a:off x="5683283" y="1118933"/>
            <a:ext cx="264422" cy="16982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8" name="テキスト ボックス 7">
            <a:extLst>
              <a:ext uri="{FF2B5EF4-FFF2-40B4-BE49-F238E27FC236}">
                <a16:creationId xmlns:a16="http://schemas.microsoft.com/office/drawing/2014/main" id="{B132F41A-6528-168D-1C3A-11B354F16186}"/>
              </a:ext>
            </a:extLst>
          </p:cNvPr>
          <p:cNvSpPr txBox="1"/>
          <p:nvPr/>
        </p:nvSpPr>
        <p:spPr>
          <a:xfrm>
            <a:off x="5991969" y="1065729"/>
            <a:ext cx="800219" cy="276999"/>
          </a:xfrm>
          <a:prstGeom prst="rect">
            <a:avLst/>
          </a:prstGeom>
          <a:noFill/>
        </p:spPr>
        <p:txBody>
          <a:bodyPr wrap="none" rtlCol="0">
            <a:spAutoFit/>
          </a:bodyPr>
          <a:lstStyle/>
          <a:p>
            <a:pPr algn="ctr"/>
            <a:r>
              <a:rPr kumimoji="1" lang="ja-JP" altLang="en-US" sz="1200"/>
              <a:t>測定指標</a:t>
            </a:r>
          </a:p>
        </p:txBody>
      </p:sp>
      <p:sp>
        <p:nvSpPr>
          <p:cNvPr id="9" name="正方形/長方形 8">
            <a:extLst>
              <a:ext uri="{FF2B5EF4-FFF2-40B4-BE49-F238E27FC236}">
                <a16:creationId xmlns:a16="http://schemas.microsoft.com/office/drawing/2014/main" id="{99ADFED9-5B0F-55D5-6323-FA208E4E1434}"/>
              </a:ext>
            </a:extLst>
          </p:cNvPr>
          <p:cNvSpPr/>
          <p:nvPr/>
        </p:nvSpPr>
        <p:spPr>
          <a:xfrm>
            <a:off x="6926353" y="1029120"/>
            <a:ext cx="2469123" cy="35472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学校ごとの</a:t>
            </a:r>
            <a:r>
              <a:rPr kumimoji="1" lang="en-US" altLang="ja-JP" sz="1000">
                <a:solidFill>
                  <a:schemeClr val="tx1"/>
                </a:solidFill>
              </a:rPr>
              <a:t>ICT</a:t>
            </a:r>
            <a:r>
              <a:rPr kumimoji="1" lang="ja-JP" altLang="en-US" sz="1000">
                <a:solidFill>
                  <a:schemeClr val="tx1"/>
                </a:solidFill>
              </a:rPr>
              <a:t>活用率</a:t>
            </a:r>
          </a:p>
        </p:txBody>
      </p:sp>
      <p:sp>
        <p:nvSpPr>
          <p:cNvPr id="13" name="正方形/長方形 12">
            <a:extLst>
              <a:ext uri="{FF2B5EF4-FFF2-40B4-BE49-F238E27FC236}">
                <a16:creationId xmlns:a16="http://schemas.microsoft.com/office/drawing/2014/main" id="{CB293D12-836F-4ECC-0880-FD477B7AEDC8}"/>
              </a:ext>
            </a:extLst>
          </p:cNvPr>
          <p:cNvSpPr/>
          <p:nvPr/>
        </p:nvSpPr>
        <p:spPr>
          <a:xfrm>
            <a:off x="333502" y="4294955"/>
            <a:ext cx="9227863" cy="248875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lang="ja-JP" altLang="en-US" sz="1200" b="1">
                <a:solidFill>
                  <a:schemeClr val="accent1"/>
                </a:solidFill>
                <a:latin typeface="+mj-ea"/>
                <a:ea typeface="+mj-ea"/>
              </a:rPr>
              <a:t>よくある再検討が期待される測定指標（例）</a:t>
            </a:r>
            <a:endParaRPr kumimoji="1" lang="en-US" altLang="ja-JP" sz="1200" b="1">
              <a:solidFill>
                <a:schemeClr val="accent1"/>
              </a:solidFill>
              <a:latin typeface="+mj-ea"/>
              <a:ea typeface="+mj-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測定指標：主体性（他にも対話的、非認知能力等） </a:t>
            </a:r>
            <a:r>
              <a:rPr lang="ja-JP" altLang="en-US" sz="1100" u="sng">
                <a:solidFill>
                  <a:schemeClr val="tx1"/>
                </a:solidFill>
                <a:latin typeface="+mn-ea"/>
              </a:rPr>
              <a:t>＝＞ 「具体性の観点から再検討必要」</a:t>
            </a:r>
            <a:endParaRPr kumimoji="1" lang="en-US" altLang="ja-JP" sz="1100" u="sng">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いずれも教育を検討する上で重要ではあるが、データで表現可能な指標となっているか、今一度確認が必要（どういったデータを使えば主体性等を表現できるか、仮説があれば問題なし）</a:t>
            </a:r>
            <a:endParaRPr kumimoji="1"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データ分析の目的：</a:t>
            </a:r>
            <a:r>
              <a:rPr lang="en-US" altLang="ja-JP" sz="1100">
                <a:solidFill>
                  <a:schemeClr val="tx1"/>
                </a:solidFill>
                <a:latin typeface="+mn-ea"/>
              </a:rPr>
              <a:t>ICT</a:t>
            </a:r>
            <a:r>
              <a:rPr lang="ja-JP" altLang="en-US" sz="1100">
                <a:solidFill>
                  <a:schemeClr val="tx1"/>
                </a:solidFill>
                <a:latin typeface="+mn-ea"/>
              </a:rPr>
              <a:t>活用推奨、測定指標：学力</a:t>
            </a:r>
            <a:r>
              <a:rPr lang="ja-JP" altLang="en-US" sz="1100" u="sng">
                <a:solidFill>
                  <a:schemeClr val="tx1"/>
                </a:solidFill>
                <a:latin typeface="+mn-ea"/>
              </a:rPr>
              <a:t>＝＞「関係性の観点から再検討必要」</a:t>
            </a:r>
            <a:endParaRPr kumimoji="1" lang="en-US" altLang="ja-JP" sz="1100" u="sng">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無関係とはいえないが、より直接的に示す</a:t>
            </a:r>
            <a:r>
              <a:rPr lang="en-US" altLang="ja-JP" sz="1100">
                <a:solidFill>
                  <a:schemeClr val="tx1"/>
                </a:solidFill>
                <a:latin typeface="+mn-ea"/>
              </a:rPr>
              <a:t>ICT</a:t>
            </a:r>
            <a:r>
              <a:rPr lang="ja-JP" altLang="en-US" sz="1100">
                <a:solidFill>
                  <a:schemeClr val="tx1"/>
                </a:solidFill>
                <a:latin typeface="+mn-ea"/>
              </a:rPr>
              <a:t>端末の使用率・特定アプリの活用率等の検討を推奨。</a:t>
            </a:r>
            <a:endParaRPr kumimoji="1"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データ分析の目的：魅力がある学校づくり、測定指標：学校満足度（ただし小</a:t>
            </a:r>
            <a:r>
              <a:rPr lang="en-US" altLang="ja-JP" sz="1100">
                <a:solidFill>
                  <a:schemeClr val="tx1"/>
                </a:solidFill>
                <a:latin typeface="+mn-ea"/>
              </a:rPr>
              <a:t>6</a:t>
            </a:r>
            <a:r>
              <a:rPr lang="ja-JP" altLang="en-US" sz="1100">
                <a:solidFill>
                  <a:schemeClr val="tx1"/>
                </a:solidFill>
                <a:latin typeface="+mn-ea"/>
              </a:rPr>
              <a:t>のみ回答）</a:t>
            </a:r>
            <a:r>
              <a:rPr lang="ja-JP" altLang="en-US" sz="1100" u="sng">
                <a:solidFill>
                  <a:schemeClr val="tx1"/>
                </a:solidFill>
                <a:latin typeface="+mn-ea"/>
              </a:rPr>
              <a:t>＝＞「関係性の観点から再検討必要」</a:t>
            </a:r>
            <a:endParaRPr kumimoji="1" lang="en-US" altLang="ja-JP" sz="1100" u="sng">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100">
                <a:solidFill>
                  <a:schemeClr val="tx1"/>
                </a:solidFill>
                <a:latin typeface="+mn-ea"/>
              </a:rPr>
              <a:t>測定指標として、特定学年でなく学校全体で取得する指標があれば、より適切</a:t>
            </a:r>
            <a:endParaRPr kumimoji="1"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100">
                <a:solidFill>
                  <a:schemeClr val="tx1"/>
                </a:solidFill>
                <a:latin typeface="+mn-ea"/>
              </a:rPr>
              <a:t>データ分析の目的：対話的な児童生徒の育成、測定指標：チャットでの発言回数</a:t>
            </a:r>
            <a:r>
              <a:rPr lang="ja-JP" altLang="en-US" sz="1100" u="sng">
                <a:solidFill>
                  <a:schemeClr val="tx1"/>
                </a:solidFill>
                <a:latin typeface="+mn-ea"/>
              </a:rPr>
              <a:t>＝＞「関係性の観点から再検討必要」</a:t>
            </a:r>
            <a:endParaRPr kumimoji="1" lang="en-US" altLang="ja-JP" sz="1100" u="sng">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対話的な学びとは、自己の考えを広げ深めることを目的とした他者との意見交換・話し合い等を示すため、そうした学びに関するチャットのデータを取得することが求められる</a:t>
            </a:r>
            <a:endParaRPr kumimoji="1" lang="en-US" altLang="ja-JP" sz="1100">
              <a:solidFill>
                <a:schemeClr val="tx1"/>
              </a:solidFill>
              <a:latin typeface="+mn-ea"/>
            </a:endParaRPr>
          </a:p>
        </p:txBody>
      </p:sp>
      <p:sp>
        <p:nvSpPr>
          <p:cNvPr id="14" name="楕円 13">
            <a:extLst>
              <a:ext uri="{FF2B5EF4-FFF2-40B4-BE49-F238E27FC236}">
                <a16:creationId xmlns:a16="http://schemas.microsoft.com/office/drawing/2014/main" id="{7B70B96E-B5B8-64C9-1472-535FD5EDDFC5}"/>
              </a:ext>
            </a:extLst>
          </p:cNvPr>
          <p:cNvSpPr/>
          <p:nvPr/>
        </p:nvSpPr>
        <p:spPr>
          <a:xfrm>
            <a:off x="1667197" y="1578832"/>
            <a:ext cx="792000" cy="756000"/>
          </a:xfrm>
          <a:prstGeom prst="ellips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1100"/>
              <a:t>重要性</a:t>
            </a:r>
            <a:endParaRPr kumimoji="1" lang="ja-JP" altLang="en-US" sz="1100"/>
          </a:p>
        </p:txBody>
      </p:sp>
      <p:sp>
        <p:nvSpPr>
          <p:cNvPr id="15" name="楕円 14">
            <a:extLst>
              <a:ext uri="{FF2B5EF4-FFF2-40B4-BE49-F238E27FC236}">
                <a16:creationId xmlns:a16="http://schemas.microsoft.com/office/drawing/2014/main" id="{E6E33399-D4FB-A95A-D5DF-08A96B853538}"/>
              </a:ext>
            </a:extLst>
          </p:cNvPr>
          <p:cNvSpPr/>
          <p:nvPr/>
        </p:nvSpPr>
        <p:spPr>
          <a:xfrm>
            <a:off x="5563416" y="1578832"/>
            <a:ext cx="792000" cy="756000"/>
          </a:xfrm>
          <a:prstGeom prst="ellips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1100"/>
              <a:t>緊急性</a:t>
            </a:r>
            <a:endParaRPr kumimoji="1" lang="ja-JP" altLang="en-US" sz="1100"/>
          </a:p>
        </p:txBody>
      </p:sp>
      <p:sp>
        <p:nvSpPr>
          <p:cNvPr id="16" name="楕円 15">
            <a:extLst>
              <a:ext uri="{FF2B5EF4-FFF2-40B4-BE49-F238E27FC236}">
                <a16:creationId xmlns:a16="http://schemas.microsoft.com/office/drawing/2014/main" id="{84A44821-09F9-4D82-0CA7-1AD0EF1DD995}"/>
              </a:ext>
            </a:extLst>
          </p:cNvPr>
          <p:cNvSpPr/>
          <p:nvPr/>
        </p:nvSpPr>
        <p:spPr>
          <a:xfrm>
            <a:off x="1667798" y="2600665"/>
            <a:ext cx="792000" cy="756000"/>
          </a:xfrm>
          <a:prstGeom prst="ellips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t>具体性</a:t>
            </a:r>
          </a:p>
        </p:txBody>
      </p:sp>
      <p:sp>
        <p:nvSpPr>
          <p:cNvPr id="17" name="楕円 16">
            <a:extLst>
              <a:ext uri="{FF2B5EF4-FFF2-40B4-BE49-F238E27FC236}">
                <a16:creationId xmlns:a16="http://schemas.microsoft.com/office/drawing/2014/main" id="{AE617068-0A8B-C6EE-6F4C-A65902C8DD97}"/>
              </a:ext>
            </a:extLst>
          </p:cNvPr>
          <p:cNvSpPr/>
          <p:nvPr/>
        </p:nvSpPr>
        <p:spPr>
          <a:xfrm>
            <a:off x="1677381" y="3492757"/>
            <a:ext cx="792000" cy="756000"/>
          </a:xfrm>
          <a:prstGeom prst="ellips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t>関係性</a:t>
            </a:r>
          </a:p>
        </p:txBody>
      </p:sp>
      <p:sp>
        <p:nvSpPr>
          <p:cNvPr id="18" name="楕円 17">
            <a:extLst>
              <a:ext uri="{FF2B5EF4-FFF2-40B4-BE49-F238E27FC236}">
                <a16:creationId xmlns:a16="http://schemas.microsoft.com/office/drawing/2014/main" id="{05BBB762-DA85-DF45-57E0-DDFC5C265BB7}"/>
              </a:ext>
            </a:extLst>
          </p:cNvPr>
          <p:cNvSpPr/>
          <p:nvPr/>
        </p:nvSpPr>
        <p:spPr>
          <a:xfrm>
            <a:off x="5564017" y="2608049"/>
            <a:ext cx="792000" cy="756000"/>
          </a:xfrm>
          <a:prstGeom prst="ellipse">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t>測定可能性</a:t>
            </a:r>
          </a:p>
        </p:txBody>
      </p:sp>
      <p:sp>
        <p:nvSpPr>
          <p:cNvPr id="20" name="テキスト ボックス 19">
            <a:extLst>
              <a:ext uri="{FF2B5EF4-FFF2-40B4-BE49-F238E27FC236}">
                <a16:creationId xmlns:a16="http://schemas.microsoft.com/office/drawing/2014/main" id="{6F4E0D5D-76DB-43C3-3B54-9B9FE98AD4EA}"/>
              </a:ext>
            </a:extLst>
          </p:cNvPr>
          <p:cNvSpPr txBox="1"/>
          <p:nvPr/>
        </p:nvSpPr>
        <p:spPr>
          <a:xfrm>
            <a:off x="2467416" y="1578832"/>
            <a:ext cx="3096000" cy="738664"/>
          </a:xfrm>
          <a:prstGeom prst="rect">
            <a:avLst/>
          </a:prstGeom>
          <a:noFill/>
        </p:spPr>
        <p:txBody>
          <a:bodyPr wrap="square" rtlCol="0">
            <a:spAutoFit/>
          </a:bodyPr>
          <a:lstStyle/>
          <a:p>
            <a:r>
              <a:rPr lang="ja-JP" altLang="en-US" sz="1200" u="sng"/>
              <a:t>教育委員会にとってどのくらい重要か</a:t>
            </a:r>
            <a:endParaRPr kumimoji="1" lang="en-US" altLang="ja-JP" sz="1200" u="sng"/>
          </a:p>
          <a:p>
            <a:r>
              <a:rPr lang="ja-JP" altLang="en-US" sz="1000"/>
              <a:t>データ分析の計画から遂行においては、いくつものプロセスが存在する。重要度の高いテーマについて、掘り下げることを推奨する。</a:t>
            </a:r>
            <a:endParaRPr kumimoji="1" lang="ja-JP" altLang="en-US" sz="1200"/>
          </a:p>
        </p:txBody>
      </p:sp>
      <p:sp>
        <p:nvSpPr>
          <p:cNvPr id="6" name="テキスト ボックス 5">
            <a:extLst>
              <a:ext uri="{FF2B5EF4-FFF2-40B4-BE49-F238E27FC236}">
                <a16:creationId xmlns:a16="http://schemas.microsoft.com/office/drawing/2014/main" id="{921BDD90-1DE3-48D1-F6C6-1F35A11BE88C}"/>
              </a:ext>
            </a:extLst>
          </p:cNvPr>
          <p:cNvSpPr txBox="1"/>
          <p:nvPr/>
        </p:nvSpPr>
        <p:spPr>
          <a:xfrm>
            <a:off x="6391477" y="1572888"/>
            <a:ext cx="3096000" cy="769441"/>
          </a:xfrm>
          <a:prstGeom prst="rect">
            <a:avLst/>
          </a:prstGeom>
          <a:noFill/>
        </p:spPr>
        <p:txBody>
          <a:bodyPr wrap="square" rtlCol="0">
            <a:spAutoFit/>
          </a:bodyPr>
          <a:lstStyle/>
          <a:p>
            <a:r>
              <a:rPr lang="ja-JP" altLang="en-US" sz="1200" u="sng"/>
              <a:t>教育委員会</a:t>
            </a:r>
            <a:r>
              <a:rPr kumimoji="1" lang="ja-JP" altLang="en-US" sz="1200" u="sng"/>
              <a:t>としてどの程度早急に対応</a:t>
            </a:r>
            <a:br>
              <a:rPr kumimoji="1" lang="en-US" altLang="ja-JP" sz="1200" u="sng"/>
            </a:br>
            <a:r>
              <a:rPr kumimoji="1" lang="ja-JP" altLang="en-US" sz="1200" u="sng"/>
              <a:t>すべき課題か</a:t>
            </a:r>
            <a:endParaRPr kumimoji="1" lang="en-US" altLang="ja-JP" sz="1200" u="sng"/>
          </a:p>
          <a:p>
            <a:r>
              <a:rPr lang="ja-JP" altLang="en-US" sz="1000"/>
              <a:t>上述同様に、関心ある、かつ緊急性の比較的高いテーマを選出することを推奨する。</a:t>
            </a:r>
            <a:endParaRPr kumimoji="1" lang="ja-JP" altLang="en-US" sz="1200"/>
          </a:p>
        </p:txBody>
      </p:sp>
      <p:sp>
        <p:nvSpPr>
          <p:cNvPr id="21" name="テキスト ボックス 20">
            <a:extLst>
              <a:ext uri="{FF2B5EF4-FFF2-40B4-BE49-F238E27FC236}">
                <a16:creationId xmlns:a16="http://schemas.microsoft.com/office/drawing/2014/main" id="{AFC923DE-8C1F-12FB-88D0-A221592E32F4}"/>
              </a:ext>
            </a:extLst>
          </p:cNvPr>
          <p:cNvSpPr txBox="1"/>
          <p:nvPr/>
        </p:nvSpPr>
        <p:spPr>
          <a:xfrm>
            <a:off x="2474416" y="2541306"/>
            <a:ext cx="3080184" cy="923330"/>
          </a:xfrm>
          <a:prstGeom prst="rect">
            <a:avLst/>
          </a:prstGeom>
          <a:noFill/>
        </p:spPr>
        <p:txBody>
          <a:bodyPr wrap="square" rtlCol="0">
            <a:spAutoFit/>
          </a:bodyPr>
          <a:lstStyle/>
          <a:p>
            <a:r>
              <a:rPr kumimoji="1" lang="ja-JP" altLang="en-US" sz="1200" u="sng"/>
              <a:t>測定指標案が具体的なデータとして分析</a:t>
            </a:r>
            <a:br>
              <a:rPr kumimoji="1" lang="en-US" altLang="ja-JP" sz="1200" u="sng"/>
            </a:br>
            <a:r>
              <a:rPr kumimoji="1" lang="ja-JP" altLang="en-US" sz="1200" u="sng"/>
              <a:t>可能な項目と</a:t>
            </a:r>
            <a:r>
              <a:rPr lang="ja-JP" altLang="en-US" sz="1200" u="sng"/>
              <a:t>なっている</a:t>
            </a:r>
            <a:r>
              <a:rPr kumimoji="1" lang="ja-JP" altLang="en-US" sz="1200" u="sng"/>
              <a:t>か</a:t>
            </a:r>
            <a:endParaRPr kumimoji="1" lang="en-US" altLang="ja-JP" sz="1200" u="sng"/>
          </a:p>
          <a:p>
            <a:r>
              <a:rPr lang="ja-JP" altLang="en-US" sz="1000"/>
              <a:t>測定指標が明確かつ一意に定まるものとなっており、</a:t>
            </a:r>
            <a:r>
              <a:rPr kumimoji="1" lang="ja-JP" altLang="en-US" sz="1000"/>
              <a:t>教育委員会内の関係者間で同じ認識が共有できる必要がある。</a:t>
            </a:r>
          </a:p>
        </p:txBody>
      </p:sp>
      <p:sp>
        <p:nvSpPr>
          <p:cNvPr id="22" name="テキスト ボックス 21">
            <a:extLst>
              <a:ext uri="{FF2B5EF4-FFF2-40B4-BE49-F238E27FC236}">
                <a16:creationId xmlns:a16="http://schemas.microsoft.com/office/drawing/2014/main" id="{3FB6C220-E3F7-C04A-B981-6D537529E351}"/>
              </a:ext>
            </a:extLst>
          </p:cNvPr>
          <p:cNvSpPr txBox="1"/>
          <p:nvPr/>
        </p:nvSpPr>
        <p:spPr>
          <a:xfrm>
            <a:off x="2474416" y="3660260"/>
            <a:ext cx="7086947" cy="584775"/>
          </a:xfrm>
          <a:prstGeom prst="rect">
            <a:avLst/>
          </a:prstGeom>
          <a:noFill/>
        </p:spPr>
        <p:txBody>
          <a:bodyPr wrap="square" rtlCol="0">
            <a:spAutoFit/>
          </a:bodyPr>
          <a:lstStyle/>
          <a:p>
            <a:r>
              <a:rPr kumimoji="1" lang="ja-JP" altLang="en-US" sz="1200" u="sng"/>
              <a:t>測定指標を見ることでデータ分析の目的の達成度合を確認することができるか</a:t>
            </a:r>
            <a:endParaRPr kumimoji="1" lang="en-US" altLang="ja-JP" sz="1200" u="sng"/>
          </a:p>
          <a:p>
            <a:r>
              <a:rPr lang="ja-JP" altLang="en-US" sz="1000"/>
              <a:t>測定指標を検討する際に、データ分析の目的達成に直接関係する事象の状態・傾向把握を行うことのできるものとなる</a:t>
            </a:r>
            <a:endParaRPr lang="en-US" altLang="ja-JP" sz="1000"/>
          </a:p>
          <a:p>
            <a:r>
              <a:rPr lang="ja-JP" altLang="en-US" sz="1000"/>
              <a:t>ことが望ましい。</a:t>
            </a:r>
            <a:endParaRPr kumimoji="1" lang="ja-JP" altLang="en-US" sz="1200"/>
          </a:p>
        </p:txBody>
      </p:sp>
      <p:sp>
        <p:nvSpPr>
          <p:cNvPr id="23" name="テキスト ボックス 22">
            <a:extLst>
              <a:ext uri="{FF2B5EF4-FFF2-40B4-BE49-F238E27FC236}">
                <a16:creationId xmlns:a16="http://schemas.microsoft.com/office/drawing/2014/main" id="{2CEA8900-84FC-41F1-BE42-76BB1A5895BF}"/>
              </a:ext>
            </a:extLst>
          </p:cNvPr>
          <p:cNvSpPr txBox="1"/>
          <p:nvPr/>
        </p:nvSpPr>
        <p:spPr>
          <a:xfrm>
            <a:off x="6391477" y="2599223"/>
            <a:ext cx="3080184" cy="923330"/>
          </a:xfrm>
          <a:prstGeom prst="rect">
            <a:avLst/>
          </a:prstGeom>
          <a:noFill/>
        </p:spPr>
        <p:txBody>
          <a:bodyPr wrap="square" rtlCol="0">
            <a:spAutoFit/>
          </a:bodyPr>
          <a:lstStyle/>
          <a:p>
            <a:r>
              <a:rPr kumimoji="1" lang="ja-JP" altLang="en-US" sz="1200" u="sng"/>
              <a:t>データとして持っている、あるいは取得</a:t>
            </a:r>
            <a:br>
              <a:rPr kumimoji="1" lang="en-US" altLang="ja-JP" sz="1200" u="sng"/>
            </a:br>
            <a:r>
              <a:rPr kumimoji="1" lang="ja-JP" altLang="en-US" sz="1200" u="sng"/>
              <a:t>可能な測定指標案となっているか</a:t>
            </a:r>
            <a:endParaRPr kumimoji="1" lang="en-US" altLang="ja-JP" sz="1200" u="sng"/>
          </a:p>
          <a:p>
            <a:r>
              <a:rPr lang="ja-JP" altLang="en-US" sz="1000"/>
              <a:t>データ分析上で取扱い可能なデータであったとしても、取得済・既に保有しているデータである、あるいは今後取得予定のデータである必要がある。</a:t>
            </a:r>
            <a:endParaRPr kumimoji="1" lang="ja-JP" altLang="en-US" sz="1200"/>
          </a:p>
        </p:txBody>
      </p:sp>
      <p:sp>
        <p:nvSpPr>
          <p:cNvPr id="27" name="正方形/長方形 26">
            <a:extLst>
              <a:ext uri="{FF2B5EF4-FFF2-40B4-BE49-F238E27FC236}">
                <a16:creationId xmlns:a16="http://schemas.microsoft.com/office/drawing/2014/main" id="{D650F2FE-27BF-DE64-EC5A-3ECFFB9BBE52}"/>
              </a:ext>
            </a:extLst>
          </p:cNvPr>
          <p:cNvSpPr/>
          <p:nvPr/>
        </p:nvSpPr>
        <p:spPr>
          <a:xfrm>
            <a:off x="344637" y="1545412"/>
            <a:ext cx="1091133" cy="8913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134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bg1"/>
                </a:solidFill>
                <a:effectLst/>
                <a:uLnTx/>
                <a:uFillTx/>
                <a:latin typeface="Arial"/>
                <a:ea typeface="游ゴシック Medium"/>
                <a:cs typeface="+mn-cs"/>
              </a:rPr>
              <a:t>データ分析の目的を決定</a:t>
            </a:r>
            <a:endParaRPr kumimoji="1" lang="en-US" altLang="ja-JP" sz="1200" b="1" i="0" u="none" strike="noStrike" kern="1200" cap="none" spc="0" normalizeH="0" baseline="0" noProof="0">
              <a:ln>
                <a:noFill/>
              </a:ln>
              <a:solidFill>
                <a:schemeClr val="bg1"/>
              </a:solidFill>
              <a:effectLst/>
              <a:uLnTx/>
              <a:uFillTx/>
              <a:latin typeface="Arial"/>
              <a:ea typeface="游ゴシック Medium"/>
              <a:cs typeface="+mn-cs"/>
            </a:endParaRPr>
          </a:p>
          <a:p>
            <a:pPr marL="0" marR="0" lvl="0" indent="0" algn="ctr" defTabSz="88134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bg1"/>
                </a:solidFill>
                <a:effectLst/>
                <a:uLnTx/>
                <a:uFillTx/>
                <a:latin typeface="Arial"/>
                <a:ea typeface="游ゴシック Medium"/>
                <a:cs typeface="+mn-cs"/>
              </a:rPr>
              <a:t>する際に重視すべき観点</a:t>
            </a:r>
            <a:endParaRPr kumimoji="1" lang="en-US" altLang="ja-JP" sz="1200" b="1" i="0" u="none" strike="noStrike" kern="1200" cap="none" spc="0" normalizeH="0" baseline="0" noProof="0">
              <a:ln>
                <a:noFill/>
              </a:ln>
              <a:solidFill>
                <a:schemeClr val="bg1"/>
              </a:solidFill>
              <a:effectLst/>
              <a:uLnTx/>
              <a:uFillTx/>
              <a:latin typeface="Arial"/>
              <a:ea typeface="游ゴシック Medium"/>
              <a:cs typeface="+mn-cs"/>
            </a:endParaRPr>
          </a:p>
        </p:txBody>
      </p:sp>
      <p:sp>
        <p:nvSpPr>
          <p:cNvPr id="28" name="正方形/長方形 27">
            <a:extLst>
              <a:ext uri="{FF2B5EF4-FFF2-40B4-BE49-F238E27FC236}">
                <a16:creationId xmlns:a16="http://schemas.microsoft.com/office/drawing/2014/main" id="{F53345E6-C3F1-871F-C7AF-E0107E30966E}"/>
              </a:ext>
            </a:extLst>
          </p:cNvPr>
          <p:cNvSpPr/>
          <p:nvPr/>
        </p:nvSpPr>
        <p:spPr>
          <a:xfrm>
            <a:off x="344637" y="2608049"/>
            <a:ext cx="1091133" cy="16407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測定指標の</a:t>
            </a:r>
            <a:endParaRPr kumimoji="1" lang="en-US" altLang="ja-JP" sz="1200" b="1">
              <a:solidFill>
                <a:schemeClr val="bg1"/>
              </a:solidFill>
            </a:endParaRPr>
          </a:p>
          <a:p>
            <a:pPr algn="ctr"/>
            <a:r>
              <a:rPr kumimoji="1" lang="ja-JP" altLang="en-US" sz="1200" b="1">
                <a:solidFill>
                  <a:schemeClr val="bg1"/>
                </a:solidFill>
              </a:rPr>
              <a:t>検討・評価時に意識すべき観点</a:t>
            </a:r>
            <a:endParaRPr kumimoji="1" lang="en-US" altLang="ja-JP" sz="1200" b="1">
              <a:solidFill>
                <a:schemeClr val="bg1"/>
              </a:solidFill>
            </a:endParaRPr>
          </a:p>
        </p:txBody>
      </p:sp>
      <p:cxnSp>
        <p:nvCxnSpPr>
          <p:cNvPr id="24" name="直線コネクタ 23">
            <a:extLst>
              <a:ext uri="{FF2B5EF4-FFF2-40B4-BE49-F238E27FC236}">
                <a16:creationId xmlns:a16="http://schemas.microsoft.com/office/drawing/2014/main" id="{B744717B-A3A1-8C8E-7589-EC2F47929346}"/>
              </a:ext>
            </a:extLst>
          </p:cNvPr>
          <p:cNvCxnSpPr/>
          <p:nvPr/>
        </p:nvCxnSpPr>
        <p:spPr>
          <a:xfrm>
            <a:off x="333502" y="2502162"/>
            <a:ext cx="9227861" cy="0"/>
          </a:xfrm>
          <a:prstGeom prst="line">
            <a:avLst/>
          </a:prstGeom>
          <a:ln w="28575">
            <a:solidFill>
              <a:srgbClr val="DCEA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4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500137"/>
          </a:xfrm>
        </p:spPr>
        <p:txBody>
          <a:bodyPr/>
          <a:lstStyle/>
          <a:p>
            <a:r>
              <a:rPr lang="ja-JP" altLang="en-US"/>
              <a:t>仮説整理の際は、データ分析の目的達成に向けて適切か確認すべく、データ仮説に基づき得られる分析結果を</a:t>
            </a:r>
            <a:br>
              <a:rPr lang="en-US" altLang="ja-JP"/>
            </a:br>
            <a:r>
              <a:rPr lang="ja-JP" altLang="en-US"/>
              <a:t>想像した際に、実行可能なネクストアクションが想起できるか、検討します。</a:t>
            </a:r>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5129609" cy="230832"/>
          </a:xfrm>
        </p:spPr>
        <p:txBody>
          <a:bodyPr/>
          <a:lstStyle/>
          <a:p>
            <a:r>
              <a:rPr kumimoji="1" lang="ja-JP" altLang="en-US"/>
              <a:t>データ分析のステップ②　データ分析における仮説検討</a:t>
            </a:r>
          </a:p>
        </p:txBody>
      </p:sp>
      <p:sp>
        <p:nvSpPr>
          <p:cNvPr id="4" name="正方形/長方形 3">
            <a:extLst>
              <a:ext uri="{FF2B5EF4-FFF2-40B4-BE49-F238E27FC236}">
                <a16:creationId xmlns:a16="http://schemas.microsoft.com/office/drawing/2014/main" id="{48E3EE3D-E00C-DED4-1238-5FB2E1F45966}"/>
              </a:ext>
            </a:extLst>
          </p:cNvPr>
          <p:cNvSpPr/>
          <p:nvPr/>
        </p:nvSpPr>
        <p:spPr>
          <a:xfrm>
            <a:off x="344637" y="4206097"/>
            <a:ext cx="4999939" cy="202970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kumimoji="1" lang="ja-JP" altLang="en-US" sz="1400" b="1">
                <a:solidFill>
                  <a:schemeClr val="accent1"/>
                </a:solidFill>
                <a:latin typeface="+mj-ea"/>
                <a:ea typeface="+mj-ea"/>
              </a:rPr>
              <a:t>留意点</a:t>
            </a:r>
            <a:endParaRPr kumimoji="1" lang="en-US" altLang="ja-JP" sz="1400" b="1">
              <a:solidFill>
                <a:schemeClr val="accent1"/>
              </a:solidFill>
              <a:latin typeface="+mj-ea"/>
              <a:ea typeface="+mj-ea"/>
            </a:endParaRPr>
          </a:p>
          <a:p>
            <a:pPr marL="360000" lvl="1" indent="-180000">
              <a:lnSpc>
                <a:spcPct val="120000"/>
              </a:lnSpc>
              <a:spcAft>
                <a:spcPts val="200"/>
              </a:spcAft>
              <a:buClr>
                <a:schemeClr val="accent1"/>
              </a:buClr>
              <a:buSzPct val="70000"/>
              <a:buFont typeface="Wingdings" panose="05000000000000000000" pitchFamily="2" charset="2"/>
              <a:buChar char="l"/>
            </a:pPr>
            <a:r>
              <a:rPr kumimoji="1" lang="ja-JP" altLang="en-US" sz="1200">
                <a:solidFill>
                  <a:schemeClr val="tx1"/>
                </a:solidFill>
                <a:latin typeface="+mn-ea"/>
              </a:rPr>
              <a:t>仮説の精度が十分でない場合、後の検討に影響を及ぼす</a:t>
            </a:r>
            <a:endParaRPr kumimoji="1" lang="en-US" altLang="ja-JP" sz="12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200">
                <a:solidFill>
                  <a:schemeClr val="tx1"/>
                </a:solidFill>
                <a:latin typeface="+mn-ea"/>
              </a:rPr>
              <a:t>仮説設定が不十分であると、データ分析の方針具体や収集すべきデータ項目が整理できない恐れがあるので、上記例もふまえ把握すべき実態・傾向が明確な仮説設定が望ましい。</a:t>
            </a:r>
            <a:endParaRPr lang="en-US" altLang="ja-JP" sz="12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200">
                <a:solidFill>
                  <a:schemeClr val="tx1"/>
                </a:solidFill>
                <a:latin typeface="+mn-ea"/>
              </a:rPr>
              <a:t>仮説の精査の際は、前ステップ①にて着目した「関係性」を参考に、想起されるネクストアクション案がデータ分析の目的達成に寄与すると整理できるか、検証すると良い。</a:t>
            </a:r>
            <a:endParaRPr lang="en-US" altLang="ja-JP" sz="1200">
              <a:solidFill>
                <a:schemeClr val="tx1"/>
              </a:solidFill>
              <a:latin typeface="+mn-ea"/>
            </a:endParaRPr>
          </a:p>
        </p:txBody>
      </p:sp>
      <p:pic>
        <p:nvPicPr>
          <p:cNvPr id="7" name="図 6">
            <a:extLst>
              <a:ext uri="{FF2B5EF4-FFF2-40B4-BE49-F238E27FC236}">
                <a16:creationId xmlns:a16="http://schemas.microsoft.com/office/drawing/2014/main" id="{EDF0356C-84D2-A41A-DAD7-8DD29389D0DC}"/>
              </a:ext>
            </a:extLst>
          </p:cNvPr>
          <p:cNvPicPr>
            <a:picLocks noChangeAspect="1"/>
          </p:cNvPicPr>
          <p:nvPr/>
        </p:nvPicPr>
        <p:blipFill>
          <a:blip r:embed="rId2"/>
          <a:stretch>
            <a:fillRect/>
          </a:stretch>
        </p:blipFill>
        <p:spPr>
          <a:xfrm>
            <a:off x="5415521" y="4346904"/>
            <a:ext cx="4216787" cy="1748090"/>
          </a:xfrm>
          <a:prstGeom prst="rect">
            <a:avLst/>
          </a:prstGeom>
        </p:spPr>
      </p:pic>
      <p:grpSp>
        <p:nvGrpSpPr>
          <p:cNvPr id="8" name="グループ化 7">
            <a:extLst>
              <a:ext uri="{FF2B5EF4-FFF2-40B4-BE49-F238E27FC236}">
                <a16:creationId xmlns:a16="http://schemas.microsoft.com/office/drawing/2014/main" id="{F59234A3-3E97-C60B-BBD8-476C857C1C83}"/>
              </a:ext>
            </a:extLst>
          </p:cNvPr>
          <p:cNvGrpSpPr/>
          <p:nvPr/>
        </p:nvGrpSpPr>
        <p:grpSpPr>
          <a:xfrm>
            <a:off x="357437" y="2277710"/>
            <a:ext cx="2655626" cy="319264"/>
            <a:chOff x="347705" y="2954049"/>
            <a:chExt cx="4424309" cy="319264"/>
          </a:xfrm>
        </p:grpSpPr>
        <p:sp>
          <p:nvSpPr>
            <p:cNvPr id="9" name="Text Box 6">
              <a:extLst>
                <a:ext uri="{FF2B5EF4-FFF2-40B4-BE49-F238E27FC236}">
                  <a16:creationId xmlns:a16="http://schemas.microsoft.com/office/drawing/2014/main" id="{D54C87D3-F89C-B68E-BC69-85333FFE597C}"/>
                </a:ext>
              </a:extLst>
            </p:cNvPr>
            <p:cNvSpPr txBox="1">
              <a:spLocks noChangeArrowheads="1"/>
            </p:cNvSpPr>
            <p:nvPr/>
          </p:nvSpPr>
          <p:spPr bwMode="auto">
            <a:xfrm>
              <a:off x="347705" y="2954049"/>
              <a:ext cx="4424191" cy="319264"/>
            </a:xfrm>
            <a:prstGeom prst="rect">
              <a:avLst/>
            </a:prstGeom>
            <a:noFill/>
            <a:ln w="9525">
              <a:noFill/>
              <a:miter lim="800000"/>
              <a:headEnd/>
              <a:tailEnd/>
            </a:ln>
          </p:spPr>
          <p:txBody>
            <a:bodyPr lIns="0" tIns="46634" rIns="0" bIns="46634" anchor="ctr" anchorCtr="0">
              <a:noAutofit/>
            </a:bodyPr>
            <a:lstStyle>
              <a:defPPr>
                <a:defRPr lang="ja-JP"/>
              </a:defPPr>
              <a:lvl1pPr hangingPunct="0">
                <a:spcBef>
                  <a:spcPts val="0"/>
                </a:spcBef>
                <a:buClr>
                  <a:schemeClr val="bg2"/>
                </a:buClr>
                <a:buFont typeface="Wingdings" pitchFamily="2" charset="2"/>
                <a:buNone/>
                <a:defRPr sz="1400" b="1">
                  <a:solidFill>
                    <a:srgbClr val="140078"/>
                  </a:solidFill>
                </a:defRPr>
              </a:lvl1pPr>
            </a:lstStyle>
            <a:p>
              <a:pPr fontAlgn="base">
                <a:spcAft>
                  <a:spcPct val="0"/>
                </a:spcAft>
                <a:buClr>
                  <a:srgbClr val="CCCCCC"/>
                </a:buClr>
              </a:pPr>
              <a:r>
                <a:rPr lang="ja-JP" altLang="en-US" sz="1096">
                  <a:latin typeface="+mj-ea"/>
                  <a:ea typeface="+mj-ea"/>
                </a:rPr>
                <a:t>例（把握すべき実態・傾向が明確）</a:t>
              </a:r>
            </a:p>
          </p:txBody>
        </p:sp>
        <p:sp>
          <p:nvSpPr>
            <p:cNvPr id="10" name="Line 5">
              <a:extLst>
                <a:ext uri="{FF2B5EF4-FFF2-40B4-BE49-F238E27FC236}">
                  <a16:creationId xmlns:a16="http://schemas.microsoft.com/office/drawing/2014/main" id="{197591A0-C0AD-0300-A1D9-E36686FD81AC}"/>
                </a:ext>
              </a:extLst>
            </p:cNvPr>
            <p:cNvSpPr>
              <a:spLocks noChangeShapeType="1"/>
            </p:cNvSpPr>
            <p:nvPr/>
          </p:nvSpPr>
          <p:spPr bwMode="auto">
            <a:xfrm>
              <a:off x="347705" y="3273313"/>
              <a:ext cx="4424309" cy="0"/>
            </a:xfrm>
            <a:prstGeom prst="line">
              <a:avLst/>
            </a:prstGeom>
            <a:noFill/>
            <a:ln w="19050">
              <a:solidFill>
                <a:srgbClr val="CCCCCC"/>
              </a:solidFill>
              <a:round/>
              <a:headEnd/>
              <a:tailEnd/>
            </a:ln>
          </p:spPr>
          <p:txBody>
            <a:bodyPr lIns="0" tIns="0" rIns="0" bIns="0">
              <a:noAutofit/>
            </a:bodyPr>
            <a:lstStyle/>
            <a:p>
              <a:pPr fontAlgn="base" hangingPunct="0">
                <a:spcBef>
                  <a:spcPct val="0"/>
                </a:spcBef>
                <a:spcAft>
                  <a:spcPct val="0"/>
                </a:spcAft>
              </a:pPr>
              <a:endParaRPr lang="ja-JP" altLang="en-US" sz="1100">
                <a:solidFill>
                  <a:srgbClr val="000000"/>
                </a:solidFill>
                <a:latin typeface="+mn-ea"/>
                <a:cs typeface="Arial"/>
              </a:endParaRPr>
            </a:p>
          </p:txBody>
        </p:sp>
      </p:grpSp>
      <p:grpSp>
        <p:nvGrpSpPr>
          <p:cNvPr id="11" name="グループ化 10">
            <a:extLst>
              <a:ext uri="{FF2B5EF4-FFF2-40B4-BE49-F238E27FC236}">
                <a16:creationId xmlns:a16="http://schemas.microsoft.com/office/drawing/2014/main" id="{665BAC82-0FA7-9C78-E4AE-CD961AA242A1}"/>
              </a:ext>
            </a:extLst>
          </p:cNvPr>
          <p:cNvGrpSpPr/>
          <p:nvPr/>
        </p:nvGrpSpPr>
        <p:grpSpPr>
          <a:xfrm>
            <a:off x="3628387" y="2261864"/>
            <a:ext cx="2655626" cy="319264"/>
            <a:chOff x="347705" y="2954049"/>
            <a:chExt cx="4424309" cy="319264"/>
          </a:xfrm>
        </p:grpSpPr>
        <p:sp>
          <p:nvSpPr>
            <p:cNvPr id="12" name="Text Box 6">
              <a:extLst>
                <a:ext uri="{FF2B5EF4-FFF2-40B4-BE49-F238E27FC236}">
                  <a16:creationId xmlns:a16="http://schemas.microsoft.com/office/drawing/2014/main" id="{651DD999-A97F-517D-6022-A2833AEE655F}"/>
                </a:ext>
              </a:extLst>
            </p:cNvPr>
            <p:cNvSpPr txBox="1">
              <a:spLocks noChangeArrowheads="1"/>
            </p:cNvSpPr>
            <p:nvPr/>
          </p:nvSpPr>
          <p:spPr bwMode="auto">
            <a:xfrm>
              <a:off x="347705" y="2954049"/>
              <a:ext cx="4424191" cy="319264"/>
            </a:xfrm>
            <a:prstGeom prst="rect">
              <a:avLst/>
            </a:prstGeom>
            <a:noFill/>
            <a:ln w="9525">
              <a:noFill/>
              <a:miter lim="800000"/>
              <a:headEnd/>
              <a:tailEnd/>
            </a:ln>
          </p:spPr>
          <p:txBody>
            <a:bodyPr lIns="0" tIns="46634" rIns="0" bIns="46634" anchor="ctr" anchorCtr="0">
              <a:noAutofit/>
            </a:bodyPr>
            <a:lstStyle>
              <a:defPPr>
                <a:defRPr lang="ja-JP"/>
              </a:defPPr>
              <a:lvl1pPr hangingPunct="0">
                <a:spcBef>
                  <a:spcPts val="0"/>
                </a:spcBef>
                <a:buClr>
                  <a:schemeClr val="bg2"/>
                </a:buClr>
                <a:buFont typeface="Wingdings" pitchFamily="2" charset="2"/>
                <a:buNone/>
                <a:defRPr sz="1400" b="1">
                  <a:solidFill>
                    <a:srgbClr val="140078"/>
                  </a:solidFill>
                </a:defRPr>
              </a:lvl1pPr>
            </a:lstStyle>
            <a:p>
              <a:pPr fontAlgn="base">
                <a:spcAft>
                  <a:spcPct val="0"/>
                </a:spcAft>
                <a:buClr>
                  <a:srgbClr val="CCCCCC"/>
                </a:buClr>
              </a:pPr>
              <a:r>
                <a:rPr lang="ja-JP" altLang="en-US" sz="1096">
                  <a:latin typeface="+mj-ea"/>
                  <a:ea typeface="+mj-ea"/>
                </a:rPr>
                <a:t>再検討が期待される例</a:t>
              </a:r>
            </a:p>
          </p:txBody>
        </p:sp>
        <p:sp>
          <p:nvSpPr>
            <p:cNvPr id="13" name="Line 5">
              <a:extLst>
                <a:ext uri="{FF2B5EF4-FFF2-40B4-BE49-F238E27FC236}">
                  <a16:creationId xmlns:a16="http://schemas.microsoft.com/office/drawing/2014/main" id="{0AA90C68-74F3-8542-AA11-D4FC913BE857}"/>
                </a:ext>
              </a:extLst>
            </p:cNvPr>
            <p:cNvSpPr>
              <a:spLocks noChangeShapeType="1"/>
            </p:cNvSpPr>
            <p:nvPr/>
          </p:nvSpPr>
          <p:spPr bwMode="auto">
            <a:xfrm>
              <a:off x="347705" y="3273313"/>
              <a:ext cx="4424309" cy="0"/>
            </a:xfrm>
            <a:prstGeom prst="line">
              <a:avLst/>
            </a:prstGeom>
            <a:noFill/>
            <a:ln w="19050">
              <a:solidFill>
                <a:srgbClr val="CCCCCC"/>
              </a:solidFill>
              <a:round/>
              <a:headEnd/>
              <a:tailEnd/>
            </a:ln>
          </p:spPr>
          <p:txBody>
            <a:bodyPr lIns="0" tIns="0" rIns="0" bIns="0">
              <a:noAutofit/>
            </a:bodyPr>
            <a:lstStyle/>
            <a:p>
              <a:pPr fontAlgn="base" hangingPunct="0">
                <a:spcBef>
                  <a:spcPct val="0"/>
                </a:spcBef>
                <a:spcAft>
                  <a:spcPct val="0"/>
                </a:spcAft>
              </a:pPr>
              <a:endParaRPr lang="ja-JP" altLang="en-US" sz="1100">
                <a:solidFill>
                  <a:srgbClr val="000000"/>
                </a:solidFill>
                <a:latin typeface="+mn-ea"/>
                <a:cs typeface="Arial"/>
              </a:endParaRPr>
            </a:p>
          </p:txBody>
        </p:sp>
      </p:grpSp>
      <p:grpSp>
        <p:nvGrpSpPr>
          <p:cNvPr id="14" name="グループ化 13">
            <a:extLst>
              <a:ext uri="{FF2B5EF4-FFF2-40B4-BE49-F238E27FC236}">
                <a16:creationId xmlns:a16="http://schemas.microsoft.com/office/drawing/2014/main" id="{7EBA3AED-AD97-E8BA-60AD-EB326C1D998E}"/>
              </a:ext>
            </a:extLst>
          </p:cNvPr>
          <p:cNvGrpSpPr/>
          <p:nvPr/>
        </p:nvGrpSpPr>
        <p:grpSpPr>
          <a:xfrm>
            <a:off x="6899337" y="2251016"/>
            <a:ext cx="2655626" cy="319264"/>
            <a:chOff x="347705" y="2954049"/>
            <a:chExt cx="4424309" cy="319264"/>
          </a:xfrm>
        </p:grpSpPr>
        <p:sp>
          <p:nvSpPr>
            <p:cNvPr id="15" name="Text Box 6">
              <a:extLst>
                <a:ext uri="{FF2B5EF4-FFF2-40B4-BE49-F238E27FC236}">
                  <a16:creationId xmlns:a16="http://schemas.microsoft.com/office/drawing/2014/main" id="{F21A6F67-9E87-2B9D-9CA2-BC97F0A304BA}"/>
                </a:ext>
              </a:extLst>
            </p:cNvPr>
            <p:cNvSpPr txBox="1">
              <a:spLocks noChangeArrowheads="1"/>
            </p:cNvSpPr>
            <p:nvPr/>
          </p:nvSpPr>
          <p:spPr bwMode="auto">
            <a:xfrm>
              <a:off x="347705" y="2954049"/>
              <a:ext cx="4424191" cy="319264"/>
            </a:xfrm>
            <a:prstGeom prst="rect">
              <a:avLst/>
            </a:prstGeom>
            <a:noFill/>
            <a:ln w="9525">
              <a:noFill/>
              <a:miter lim="800000"/>
              <a:headEnd/>
              <a:tailEnd/>
            </a:ln>
          </p:spPr>
          <p:txBody>
            <a:bodyPr lIns="0" tIns="46634" rIns="0" bIns="46634" anchor="ctr" anchorCtr="0">
              <a:noAutofit/>
            </a:bodyPr>
            <a:lstStyle>
              <a:defPPr>
                <a:defRPr lang="ja-JP"/>
              </a:defPPr>
              <a:lvl1pPr hangingPunct="0">
                <a:spcBef>
                  <a:spcPts val="0"/>
                </a:spcBef>
                <a:buClr>
                  <a:schemeClr val="bg2"/>
                </a:buClr>
                <a:buFont typeface="Wingdings" pitchFamily="2" charset="2"/>
                <a:buNone/>
                <a:defRPr sz="1400" b="1">
                  <a:solidFill>
                    <a:srgbClr val="140078"/>
                  </a:solidFill>
                </a:defRPr>
              </a:lvl1pPr>
            </a:lstStyle>
            <a:p>
              <a:pPr fontAlgn="base">
                <a:spcAft>
                  <a:spcPct val="0"/>
                </a:spcAft>
                <a:buClr>
                  <a:srgbClr val="CCCCCC"/>
                </a:buClr>
              </a:pPr>
              <a:r>
                <a:rPr lang="ja-JP" altLang="en-US" sz="1096">
                  <a:latin typeface="+mj-ea"/>
                  <a:ea typeface="+mj-ea"/>
                </a:rPr>
                <a:t>再検討が必要になる可能性のある例</a:t>
              </a:r>
            </a:p>
          </p:txBody>
        </p:sp>
        <p:sp>
          <p:nvSpPr>
            <p:cNvPr id="16" name="Line 5">
              <a:extLst>
                <a:ext uri="{FF2B5EF4-FFF2-40B4-BE49-F238E27FC236}">
                  <a16:creationId xmlns:a16="http://schemas.microsoft.com/office/drawing/2014/main" id="{3196F964-40FD-E212-D723-AD3088399EEF}"/>
                </a:ext>
              </a:extLst>
            </p:cNvPr>
            <p:cNvSpPr>
              <a:spLocks noChangeShapeType="1"/>
            </p:cNvSpPr>
            <p:nvPr/>
          </p:nvSpPr>
          <p:spPr bwMode="auto">
            <a:xfrm>
              <a:off x="347705" y="3273313"/>
              <a:ext cx="4424309" cy="0"/>
            </a:xfrm>
            <a:prstGeom prst="line">
              <a:avLst/>
            </a:prstGeom>
            <a:noFill/>
            <a:ln w="19050">
              <a:solidFill>
                <a:srgbClr val="CCCCCC"/>
              </a:solidFill>
              <a:round/>
              <a:headEnd/>
              <a:tailEnd/>
            </a:ln>
          </p:spPr>
          <p:txBody>
            <a:bodyPr lIns="0" tIns="0" rIns="0" bIns="0">
              <a:noAutofit/>
            </a:bodyPr>
            <a:lstStyle/>
            <a:p>
              <a:pPr fontAlgn="base" hangingPunct="0">
                <a:spcBef>
                  <a:spcPct val="0"/>
                </a:spcBef>
                <a:spcAft>
                  <a:spcPct val="0"/>
                </a:spcAft>
              </a:pPr>
              <a:endParaRPr lang="ja-JP" altLang="en-US" sz="1100">
                <a:solidFill>
                  <a:srgbClr val="000000"/>
                </a:solidFill>
                <a:latin typeface="+mn-ea"/>
                <a:cs typeface="Arial"/>
              </a:endParaRPr>
            </a:p>
          </p:txBody>
        </p:sp>
      </p:grpSp>
      <p:sp>
        <p:nvSpPr>
          <p:cNvPr id="5" name="正方形/長方形 4">
            <a:extLst>
              <a:ext uri="{FF2B5EF4-FFF2-40B4-BE49-F238E27FC236}">
                <a16:creationId xmlns:a16="http://schemas.microsoft.com/office/drawing/2014/main" id="{9461ECB4-F2D3-741E-9417-2C5F8334A7A7}"/>
              </a:ext>
            </a:extLst>
          </p:cNvPr>
          <p:cNvSpPr/>
          <p:nvPr/>
        </p:nvSpPr>
        <p:spPr>
          <a:xfrm>
            <a:off x="2793000" y="1634397"/>
            <a:ext cx="4320000" cy="36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rPr>
              <a:t>そのために「</a:t>
            </a:r>
            <a:r>
              <a:rPr lang="en-US" altLang="ja-JP" sz="1000">
                <a:solidFill>
                  <a:schemeClr val="tx1"/>
                </a:solidFill>
              </a:rPr>
              <a:t>ICT</a:t>
            </a:r>
            <a:r>
              <a:rPr lang="ja-JP" altLang="en-US" sz="1000">
                <a:solidFill>
                  <a:schemeClr val="tx1"/>
                </a:solidFill>
              </a:rPr>
              <a:t>活用状況」と「</a:t>
            </a:r>
            <a:r>
              <a:rPr kumimoji="1" lang="en-US" altLang="ja-JP" sz="1000">
                <a:solidFill>
                  <a:schemeClr val="tx1"/>
                </a:solidFill>
              </a:rPr>
              <a:t>ICT</a:t>
            </a:r>
            <a:r>
              <a:rPr kumimoji="1" lang="ja-JP" altLang="en-US" sz="1000">
                <a:solidFill>
                  <a:schemeClr val="tx1"/>
                </a:solidFill>
              </a:rPr>
              <a:t>活用を促す要因」</a:t>
            </a:r>
            <a:endParaRPr kumimoji="1" lang="en-US" altLang="ja-JP" sz="1000">
              <a:solidFill>
                <a:schemeClr val="tx1"/>
              </a:solidFill>
            </a:endParaRPr>
          </a:p>
          <a:p>
            <a:pPr algn="ctr"/>
            <a:r>
              <a:rPr kumimoji="1" lang="ja-JP" altLang="en-US" sz="1000">
                <a:solidFill>
                  <a:schemeClr val="tx1"/>
                </a:solidFill>
              </a:rPr>
              <a:t>の関係性を把握したい</a:t>
            </a:r>
          </a:p>
        </p:txBody>
      </p:sp>
      <p:sp>
        <p:nvSpPr>
          <p:cNvPr id="6" name="テキスト ボックス 5">
            <a:extLst>
              <a:ext uri="{FF2B5EF4-FFF2-40B4-BE49-F238E27FC236}">
                <a16:creationId xmlns:a16="http://schemas.microsoft.com/office/drawing/2014/main" id="{B84245E0-EE4F-080B-3853-EE8B3A87F8E0}"/>
              </a:ext>
            </a:extLst>
          </p:cNvPr>
          <p:cNvSpPr txBox="1"/>
          <p:nvPr/>
        </p:nvSpPr>
        <p:spPr>
          <a:xfrm>
            <a:off x="1274946" y="1675898"/>
            <a:ext cx="1569660" cy="276999"/>
          </a:xfrm>
          <a:prstGeom prst="rect">
            <a:avLst/>
          </a:prstGeom>
          <a:noFill/>
        </p:spPr>
        <p:txBody>
          <a:bodyPr wrap="none" rtlCol="0">
            <a:spAutoFit/>
          </a:bodyPr>
          <a:lstStyle/>
          <a:p>
            <a:pPr algn="ctr"/>
            <a:r>
              <a:rPr kumimoji="1" lang="ja-JP" altLang="en-US" sz="1200"/>
              <a:t>データ分析のテーマ</a:t>
            </a:r>
          </a:p>
        </p:txBody>
      </p:sp>
      <p:sp>
        <p:nvSpPr>
          <p:cNvPr id="17" name="正方形/長方形 16">
            <a:extLst>
              <a:ext uri="{FF2B5EF4-FFF2-40B4-BE49-F238E27FC236}">
                <a16:creationId xmlns:a16="http://schemas.microsoft.com/office/drawing/2014/main" id="{1C7ED5D8-C3EF-F889-F37D-CC0738187DCF}"/>
              </a:ext>
            </a:extLst>
          </p:cNvPr>
          <p:cNvSpPr/>
          <p:nvPr/>
        </p:nvSpPr>
        <p:spPr>
          <a:xfrm>
            <a:off x="354796" y="2732089"/>
            <a:ext cx="2655555" cy="468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教員と児童生徒の信頼関係が高い学校は、</a:t>
            </a:r>
            <a:endParaRPr kumimoji="1" lang="en-US" altLang="ja-JP" sz="1000">
              <a:solidFill>
                <a:schemeClr val="tx1"/>
              </a:solidFill>
            </a:endParaRPr>
          </a:p>
          <a:p>
            <a:pPr algn="ctr"/>
            <a:r>
              <a:rPr kumimoji="1" lang="en-US" altLang="ja-JP" sz="1000">
                <a:solidFill>
                  <a:schemeClr val="tx1"/>
                </a:solidFill>
              </a:rPr>
              <a:t>ICT</a:t>
            </a:r>
            <a:r>
              <a:rPr kumimoji="1" lang="ja-JP" altLang="en-US" sz="1000">
                <a:solidFill>
                  <a:schemeClr val="tx1"/>
                </a:solidFill>
              </a:rPr>
              <a:t>活用が進んでいるのではないか</a:t>
            </a:r>
          </a:p>
        </p:txBody>
      </p:sp>
      <p:sp>
        <p:nvSpPr>
          <p:cNvPr id="18" name="正方形/長方形 17">
            <a:extLst>
              <a:ext uri="{FF2B5EF4-FFF2-40B4-BE49-F238E27FC236}">
                <a16:creationId xmlns:a16="http://schemas.microsoft.com/office/drawing/2014/main" id="{3E7ACDB9-F65D-D29E-9DA4-5FC0F1E5E13F}"/>
              </a:ext>
            </a:extLst>
          </p:cNvPr>
          <p:cNvSpPr/>
          <p:nvPr/>
        </p:nvSpPr>
        <p:spPr>
          <a:xfrm>
            <a:off x="3637191" y="2732089"/>
            <a:ext cx="2655555" cy="468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a:solidFill>
                  <a:schemeClr val="tx1"/>
                </a:solidFill>
              </a:rPr>
              <a:t>ICT</a:t>
            </a:r>
            <a:r>
              <a:rPr kumimoji="1" lang="ja-JP" altLang="en-US" sz="1000">
                <a:solidFill>
                  <a:schemeClr val="tx1"/>
                </a:solidFill>
              </a:rPr>
              <a:t>活用がどのくらい進んでいるのか</a:t>
            </a:r>
          </a:p>
        </p:txBody>
      </p:sp>
      <p:sp>
        <p:nvSpPr>
          <p:cNvPr id="19" name="正方形/長方形 18">
            <a:extLst>
              <a:ext uri="{FF2B5EF4-FFF2-40B4-BE49-F238E27FC236}">
                <a16:creationId xmlns:a16="http://schemas.microsoft.com/office/drawing/2014/main" id="{9775D622-0464-9A02-DDD4-56F5B146D897}"/>
              </a:ext>
            </a:extLst>
          </p:cNvPr>
          <p:cNvSpPr/>
          <p:nvPr/>
        </p:nvSpPr>
        <p:spPr>
          <a:xfrm>
            <a:off x="6899336" y="2733199"/>
            <a:ext cx="2655555" cy="468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a:solidFill>
                  <a:schemeClr val="tx1"/>
                </a:solidFill>
              </a:rPr>
              <a:t>ICT</a:t>
            </a:r>
            <a:r>
              <a:rPr kumimoji="1" lang="ja-JP" altLang="en-US" sz="1000">
                <a:solidFill>
                  <a:schemeClr val="tx1"/>
                </a:solidFill>
              </a:rPr>
              <a:t>に関連する課外活動</a:t>
            </a:r>
            <a:r>
              <a:rPr kumimoji="1" lang="en-US" altLang="ja-JP" sz="1000">
                <a:solidFill>
                  <a:schemeClr val="tx1"/>
                </a:solidFill>
              </a:rPr>
              <a:t>A</a:t>
            </a:r>
            <a:r>
              <a:rPr kumimoji="1" lang="ja-JP" altLang="en-US" sz="1000">
                <a:solidFill>
                  <a:schemeClr val="tx1"/>
                </a:solidFill>
              </a:rPr>
              <a:t>に参加している児童生徒数が多い学校は、</a:t>
            </a:r>
            <a:endParaRPr kumimoji="1" lang="en-US" altLang="ja-JP" sz="1000">
              <a:solidFill>
                <a:schemeClr val="tx1"/>
              </a:solidFill>
            </a:endParaRPr>
          </a:p>
          <a:p>
            <a:pPr algn="ctr"/>
            <a:r>
              <a:rPr kumimoji="1" lang="en-US" altLang="ja-JP" sz="1000">
                <a:solidFill>
                  <a:schemeClr val="tx1"/>
                </a:solidFill>
              </a:rPr>
              <a:t>ICT</a:t>
            </a:r>
            <a:r>
              <a:rPr kumimoji="1" lang="ja-JP" altLang="en-US" sz="1000">
                <a:solidFill>
                  <a:schemeClr val="tx1"/>
                </a:solidFill>
              </a:rPr>
              <a:t>活用が進んでいるのではないか</a:t>
            </a:r>
          </a:p>
        </p:txBody>
      </p:sp>
      <p:cxnSp>
        <p:nvCxnSpPr>
          <p:cNvPr id="22" name="コネクタ: カギ線 21">
            <a:extLst>
              <a:ext uri="{FF2B5EF4-FFF2-40B4-BE49-F238E27FC236}">
                <a16:creationId xmlns:a16="http://schemas.microsoft.com/office/drawing/2014/main" id="{3C540742-200E-8946-D2F7-1C744DE54FDD}"/>
              </a:ext>
            </a:extLst>
          </p:cNvPr>
          <p:cNvCxnSpPr>
            <a:cxnSpLocks/>
            <a:stCxn id="5" idx="2"/>
            <a:endCxn id="9" idx="0"/>
          </p:cNvCxnSpPr>
          <p:nvPr/>
        </p:nvCxnSpPr>
        <p:spPr>
          <a:xfrm rot="5400000">
            <a:off x="3177452" y="502161"/>
            <a:ext cx="283313" cy="3267785"/>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8FAC7546-1515-B5FC-326C-6FA4183B4847}"/>
              </a:ext>
            </a:extLst>
          </p:cNvPr>
          <p:cNvCxnSpPr>
            <a:cxnSpLocks/>
          </p:cNvCxnSpPr>
          <p:nvPr/>
        </p:nvCxnSpPr>
        <p:spPr>
          <a:xfrm>
            <a:off x="5087007" y="1994397"/>
            <a:ext cx="3165" cy="267467"/>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23B3B232-1A80-2221-3824-E0562A5D7FFD}"/>
              </a:ext>
            </a:extLst>
          </p:cNvPr>
          <p:cNvCxnSpPr>
            <a:cxnSpLocks/>
          </p:cNvCxnSpPr>
          <p:nvPr/>
        </p:nvCxnSpPr>
        <p:spPr>
          <a:xfrm rot="16200000" flipH="1">
            <a:off x="6628178" y="595014"/>
            <a:ext cx="252000" cy="3060000"/>
          </a:xfrm>
          <a:prstGeom prst="bentConnector3">
            <a:avLst>
              <a:gd name="adj1" fmla="val 50000"/>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9628CE8-7ECD-32B7-CB9A-C8339869A01E}"/>
              </a:ext>
            </a:extLst>
          </p:cNvPr>
          <p:cNvSpPr txBox="1"/>
          <p:nvPr/>
        </p:nvSpPr>
        <p:spPr>
          <a:xfrm>
            <a:off x="3628387" y="3267872"/>
            <a:ext cx="2655555" cy="707886"/>
          </a:xfrm>
          <a:prstGeom prst="rect">
            <a:avLst/>
          </a:prstGeom>
          <a:noFill/>
        </p:spPr>
        <p:txBody>
          <a:bodyPr wrap="square" rtlCol="0">
            <a:spAutoFit/>
          </a:bodyPr>
          <a:lstStyle/>
          <a:p>
            <a:pPr marL="171450" indent="-171450">
              <a:buFont typeface="Arial" panose="020B0604020202020204" pitchFamily="34" charset="0"/>
              <a:buChar char="•"/>
            </a:pPr>
            <a:r>
              <a:rPr lang="ja-JP" altLang="en-US" sz="1000"/>
              <a:t>課題の</a:t>
            </a:r>
            <a:r>
              <a:rPr kumimoji="1" lang="ja-JP" altLang="en-US" sz="1000"/>
              <a:t>「</a:t>
            </a:r>
            <a:r>
              <a:rPr kumimoji="1" lang="en-US" altLang="ja-JP" sz="1000"/>
              <a:t>ICT</a:t>
            </a:r>
            <a:r>
              <a:rPr kumimoji="1" lang="ja-JP" altLang="en-US" sz="1000"/>
              <a:t>活用推進」の言い換えに留まるので、目的達成に向けて把握すべき傾向まで深ぼれ、ネクストアクションが想起できるような仮説検討が望ましい</a:t>
            </a:r>
          </a:p>
        </p:txBody>
      </p:sp>
      <p:sp>
        <p:nvSpPr>
          <p:cNvPr id="33" name="テキスト ボックス 32">
            <a:extLst>
              <a:ext uri="{FF2B5EF4-FFF2-40B4-BE49-F238E27FC236}">
                <a16:creationId xmlns:a16="http://schemas.microsoft.com/office/drawing/2014/main" id="{788C61B3-3CC8-DB19-6578-2AE339F4EB02}"/>
              </a:ext>
            </a:extLst>
          </p:cNvPr>
          <p:cNvSpPr txBox="1"/>
          <p:nvPr/>
        </p:nvSpPr>
        <p:spPr>
          <a:xfrm>
            <a:off x="6899336" y="3265914"/>
            <a:ext cx="2655555" cy="861774"/>
          </a:xfrm>
          <a:prstGeom prst="rect">
            <a:avLst/>
          </a:prstGeom>
          <a:noFill/>
        </p:spPr>
        <p:txBody>
          <a:bodyPr wrap="square" rtlCol="0">
            <a:spAutoFit/>
          </a:bodyPr>
          <a:lstStyle/>
          <a:p>
            <a:pPr marL="171450" indent="-171450">
              <a:buFont typeface="Arial" panose="020B0604020202020204" pitchFamily="34" charset="0"/>
              <a:buChar char="•"/>
            </a:pPr>
            <a:r>
              <a:rPr lang="ja-JP" altLang="en-US" sz="1000"/>
              <a:t>課外活動は、児童生徒の自主性を重んじる側面もあり、教育委員会としてのネクストアクションが限定的と想定される</a:t>
            </a:r>
            <a:endParaRPr lang="en-US" altLang="ja-JP" sz="1000"/>
          </a:p>
          <a:p>
            <a:pPr marL="171450" indent="-171450">
              <a:buFont typeface="Arial" panose="020B0604020202020204" pitchFamily="34" charset="0"/>
              <a:buChar char="•"/>
            </a:pPr>
            <a:r>
              <a:rPr lang="ja-JP" altLang="en-US" sz="1000"/>
              <a:t>実行できるネクストアクションが想起できるか留意して検討することが望ましい</a:t>
            </a:r>
            <a:endParaRPr lang="en-US" altLang="ja-JP" sz="1000"/>
          </a:p>
        </p:txBody>
      </p:sp>
      <p:sp>
        <p:nvSpPr>
          <p:cNvPr id="34" name="二等辺三角形 33">
            <a:extLst>
              <a:ext uri="{FF2B5EF4-FFF2-40B4-BE49-F238E27FC236}">
                <a16:creationId xmlns:a16="http://schemas.microsoft.com/office/drawing/2014/main" id="{3B4BA3A5-7162-3272-1A8D-D3A9853C9A0C}"/>
              </a:ext>
            </a:extLst>
          </p:cNvPr>
          <p:cNvSpPr/>
          <p:nvPr/>
        </p:nvSpPr>
        <p:spPr>
          <a:xfrm flipV="1">
            <a:off x="1427952" y="3299897"/>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845ACC2-0394-2289-0303-DF6354EACC8F}"/>
              </a:ext>
            </a:extLst>
          </p:cNvPr>
          <p:cNvSpPr txBox="1"/>
          <p:nvPr/>
        </p:nvSpPr>
        <p:spPr>
          <a:xfrm>
            <a:off x="564317" y="3438248"/>
            <a:ext cx="2236510" cy="707886"/>
          </a:xfrm>
          <a:prstGeom prst="rect">
            <a:avLst/>
          </a:prstGeom>
          <a:noFill/>
        </p:spPr>
        <p:txBody>
          <a:bodyPr wrap="none" rtlCol="0">
            <a:spAutoFit/>
          </a:bodyPr>
          <a:lstStyle/>
          <a:p>
            <a:pPr algn="ctr"/>
            <a:r>
              <a:rPr kumimoji="1" lang="ja-JP" altLang="en-US" sz="1000"/>
              <a:t>（実行可能なネクストアクション）</a:t>
            </a:r>
            <a:endParaRPr kumimoji="1" lang="en-US" altLang="ja-JP" sz="1000"/>
          </a:p>
          <a:p>
            <a:pPr algn="ctr"/>
            <a:r>
              <a:rPr kumimoji="1" lang="ja-JP" altLang="en-US" sz="1000"/>
              <a:t>教育委員会が、各学校に対して、</a:t>
            </a:r>
            <a:endParaRPr kumimoji="1" lang="en-US" altLang="ja-JP" sz="1000"/>
          </a:p>
          <a:p>
            <a:pPr algn="ctr"/>
            <a:r>
              <a:rPr kumimoji="1" lang="ja-JP" altLang="en-US" sz="1000"/>
              <a:t>信頼関係の重要性や学級経営に</a:t>
            </a:r>
            <a:endParaRPr kumimoji="1" lang="en-US" altLang="ja-JP" sz="1000"/>
          </a:p>
          <a:p>
            <a:pPr algn="ctr"/>
            <a:r>
              <a:rPr kumimoji="1" lang="ja-JP" altLang="en-US" sz="1000"/>
              <a:t>関する情報発信を行う</a:t>
            </a:r>
          </a:p>
        </p:txBody>
      </p:sp>
    </p:spTree>
    <p:extLst>
      <p:ext uri="{BB962C8B-B14F-4D97-AF65-F5344CB8AC3E}">
        <p14:creationId xmlns:p14="http://schemas.microsoft.com/office/powerpoint/2010/main" val="55072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797141"/>
          </a:xfrm>
        </p:spPr>
        <p:txBody>
          <a:bodyPr/>
          <a:lstStyle/>
          <a:p>
            <a:r>
              <a:rPr kumimoji="1" lang="ja-JP" altLang="en-US"/>
              <a:t>仮説に紐づくデータ項目を、仮説ごとに一つずつ列挙し、項目ごとに詳細を整理します。</a:t>
            </a:r>
            <a:endParaRPr lang="en-US" altLang="ja-JP"/>
          </a:p>
          <a:p>
            <a:r>
              <a:rPr lang="ja-JP" altLang="en-US"/>
              <a:t>列挙した後に、詳細が不明だったり、取得が困難と改めて整理されたデータ項目が生じた場合は、データ仮説に立ち返り、ステップ① </a:t>
            </a:r>
            <a:r>
              <a:rPr lang="en-US" altLang="ja-JP"/>
              <a:t>- 6</a:t>
            </a:r>
            <a:r>
              <a:rPr lang="ja-JP" altLang="en-US"/>
              <a:t>にて活用した観点も参考に再度検討しましょう。</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5745163" cy="230832"/>
          </a:xfrm>
        </p:spPr>
        <p:txBody>
          <a:bodyPr/>
          <a:lstStyle/>
          <a:p>
            <a:r>
              <a:rPr kumimoji="1" lang="ja-JP" altLang="en-US"/>
              <a:t>データ分析のステップ③　</a:t>
            </a:r>
            <a:r>
              <a:rPr kumimoji="1" lang="ja-JP" altLang="en-US">
                <a:solidFill>
                  <a:srgbClr val="000000"/>
                </a:solidFill>
              </a:rPr>
              <a:t>仮説検証に利用するデータ項目検討</a:t>
            </a:r>
            <a:endParaRPr kumimoji="1" lang="ja-JP" altLang="en-US"/>
          </a:p>
        </p:txBody>
      </p:sp>
      <p:sp>
        <p:nvSpPr>
          <p:cNvPr id="4" name="正方形/長方形 3">
            <a:extLst>
              <a:ext uri="{FF2B5EF4-FFF2-40B4-BE49-F238E27FC236}">
                <a16:creationId xmlns:a16="http://schemas.microsoft.com/office/drawing/2014/main" id="{48E3EE3D-E00C-DED4-1238-5FB2E1F45966}"/>
              </a:ext>
            </a:extLst>
          </p:cNvPr>
          <p:cNvSpPr/>
          <p:nvPr/>
        </p:nvSpPr>
        <p:spPr>
          <a:xfrm>
            <a:off x="343501" y="5977418"/>
            <a:ext cx="9210326" cy="78183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kumimoji="1" lang="ja-JP" altLang="en-US" sz="1400" b="1">
                <a:solidFill>
                  <a:schemeClr val="accent1"/>
                </a:solidFill>
                <a:latin typeface="+mj-ea"/>
                <a:ea typeface="+mj-ea"/>
              </a:rPr>
              <a:t>留意点</a:t>
            </a:r>
            <a:endParaRPr kumimoji="1" lang="en-US" altLang="ja-JP" sz="1400" b="1">
              <a:solidFill>
                <a:schemeClr val="accent1"/>
              </a:solidFill>
              <a:latin typeface="+mj-ea"/>
              <a:ea typeface="+mj-ea"/>
            </a:endParaRPr>
          </a:p>
          <a:p>
            <a:pPr marL="360000" marR="0" lvl="1" indent="-180000" algn="l" defTabSz="881346" rtl="0" eaLnBrk="1" fontAlgn="auto" latinLnBrk="0" hangingPunct="1">
              <a:lnSpc>
                <a:spcPct val="120000"/>
              </a:lnSpc>
              <a:spcBef>
                <a:spcPts val="0"/>
              </a:spcBef>
              <a:spcAft>
                <a:spcPts val="200"/>
              </a:spcAft>
              <a:buClr>
                <a:srgbClr val="140078"/>
              </a:buClr>
              <a:buSzPct val="70000"/>
              <a:buFont typeface="Wingdings" panose="05000000000000000000" pitchFamily="2" charset="2"/>
              <a:buChar char="l"/>
              <a:tabLst/>
              <a:defRPr/>
            </a:pPr>
            <a:r>
              <a:rPr kumimoji="1" lang="ja-JP" altLang="en-US" sz="1100" b="0" i="0" u="none" strike="noStrike" kern="1200" cap="none" spc="0" normalizeH="0" baseline="0" noProof="0">
                <a:ln>
                  <a:noFill/>
                </a:ln>
                <a:solidFill>
                  <a:prstClr val="black"/>
                </a:solidFill>
                <a:effectLst/>
                <a:uLnTx/>
                <a:uFillTx/>
                <a:latin typeface="游ゴシック Medium"/>
                <a:ea typeface="游ゴシック Medium"/>
                <a:cs typeface="+mn-cs"/>
              </a:rPr>
              <a:t>収集の際、生データが個人情報の場合、今回の分析目的はデータ取得時より想定されたものか</a:t>
            </a:r>
            <a:endParaRPr kumimoji="1" lang="en-US" altLang="ja-JP" sz="1100" b="0" i="0" u="none" strike="noStrike" kern="1200" cap="none" spc="0" normalizeH="0" baseline="0" noProof="0">
              <a:ln>
                <a:noFill/>
              </a:ln>
              <a:solidFill>
                <a:prstClr val="black"/>
              </a:solidFill>
              <a:effectLst/>
              <a:uLnTx/>
              <a:uFillTx/>
              <a:latin typeface="游ゴシック Medium"/>
              <a:ea typeface="游ゴシック Medium"/>
              <a:cs typeface="+mn-cs"/>
            </a:endParaRPr>
          </a:p>
          <a:p>
            <a:pPr marL="540000" marR="0" lvl="2" indent="-180000" algn="l" defTabSz="881346" rtl="0" eaLnBrk="1" fontAlgn="auto" latinLnBrk="0" hangingPunct="1">
              <a:lnSpc>
                <a:spcPct val="120000"/>
              </a:lnSpc>
              <a:spcBef>
                <a:spcPts val="0"/>
              </a:spcBef>
              <a:spcAft>
                <a:spcPts val="200"/>
              </a:spcAft>
              <a:buClr>
                <a:srgbClr val="140078"/>
              </a:buClr>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游ゴシック Medium"/>
                <a:ea typeface="游ゴシック Medium"/>
                <a:cs typeface="+mn-cs"/>
              </a:rPr>
              <a:t>個人情報を含むデータの活用は元来、当初目的に沿った利用用途に限ることが原則求められていることに留意する（次頁にて補足）。</a:t>
            </a:r>
            <a:endParaRPr kumimoji="1" lang="en-US" altLang="ja-JP" sz="11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5" name="正方形/長方形 4">
            <a:extLst>
              <a:ext uri="{FF2B5EF4-FFF2-40B4-BE49-F238E27FC236}">
                <a16:creationId xmlns:a16="http://schemas.microsoft.com/office/drawing/2014/main" id="{5214DBC9-BDFF-BC0E-D9E2-A8CB1DB6E865}"/>
              </a:ext>
            </a:extLst>
          </p:cNvPr>
          <p:cNvSpPr/>
          <p:nvPr/>
        </p:nvSpPr>
        <p:spPr>
          <a:xfrm>
            <a:off x="1333106" y="2412857"/>
            <a:ext cx="1440000" cy="72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教員と児童生徒の信頼関係が高い学校は、</a:t>
            </a:r>
            <a:endParaRPr kumimoji="1" lang="en-US" altLang="ja-JP" sz="1000">
              <a:solidFill>
                <a:schemeClr val="tx1"/>
              </a:solidFill>
            </a:endParaRPr>
          </a:p>
          <a:p>
            <a:pPr algn="ctr"/>
            <a:r>
              <a:rPr kumimoji="1" lang="en-US" altLang="ja-JP" sz="1000">
                <a:solidFill>
                  <a:schemeClr val="tx1"/>
                </a:solidFill>
              </a:rPr>
              <a:t>ICT</a:t>
            </a:r>
            <a:r>
              <a:rPr kumimoji="1" lang="ja-JP" altLang="en-US" sz="1000">
                <a:solidFill>
                  <a:schemeClr val="tx1"/>
                </a:solidFill>
              </a:rPr>
              <a:t>活用が進んでいるのではないか</a:t>
            </a:r>
          </a:p>
        </p:txBody>
      </p:sp>
      <p:sp>
        <p:nvSpPr>
          <p:cNvPr id="6" name="正方形/長方形 5">
            <a:extLst>
              <a:ext uri="{FF2B5EF4-FFF2-40B4-BE49-F238E27FC236}">
                <a16:creationId xmlns:a16="http://schemas.microsoft.com/office/drawing/2014/main" id="{BDBBD4DD-A45A-17F6-6A86-6135714A94A0}"/>
              </a:ext>
            </a:extLst>
          </p:cNvPr>
          <p:cNvSpPr/>
          <p:nvPr/>
        </p:nvSpPr>
        <p:spPr>
          <a:xfrm>
            <a:off x="1333107" y="1836747"/>
            <a:ext cx="2655555" cy="36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a:solidFill>
                  <a:schemeClr val="tx1"/>
                </a:solidFill>
              </a:rPr>
              <a:t>ICT</a:t>
            </a:r>
            <a:r>
              <a:rPr kumimoji="1" lang="ja-JP" altLang="en-US" sz="1000">
                <a:solidFill>
                  <a:schemeClr val="tx1"/>
                </a:solidFill>
              </a:rPr>
              <a:t>活用を促す要因を把握したい</a:t>
            </a:r>
          </a:p>
        </p:txBody>
      </p:sp>
      <p:sp>
        <p:nvSpPr>
          <p:cNvPr id="7" name="テキスト ボックス 6">
            <a:extLst>
              <a:ext uri="{FF2B5EF4-FFF2-40B4-BE49-F238E27FC236}">
                <a16:creationId xmlns:a16="http://schemas.microsoft.com/office/drawing/2014/main" id="{42640ACD-7BEC-AD0C-4C46-F63E5F163DE6}"/>
              </a:ext>
            </a:extLst>
          </p:cNvPr>
          <p:cNvSpPr txBox="1"/>
          <p:nvPr/>
        </p:nvSpPr>
        <p:spPr>
          <a:xfrm>
            <a:off x="297424" y="1792653"/>
            <a:ext cx="1078051" cy="461665"/>
          </a:xfrm>
          <a:prstGeom prst="rect">
            <a:avLst/>
          </a:prstGeom>
          <a:noFill/>
        </p:spPr>
        <p:txBody>
          <a:bodyPr wrap="square" rtlCol="0">
            <a:spAutoFit/>
          </a:bodyPr>
          <a:lstStyle/>
          <a:p>
            <a:pPr algn="ctr"/>
            <a:r>
              <a:rPr kumimoji="1" lang="ja-JP" altLang="en-US" sz="1200"/>
              <a:t>データ分析のテーマ</a:t>
            </a:r>
          </a:p>
        </p:txBody>
      </p:sp>
      <p:sp>
        <p:nvSpPr>
          <p:cNvPr id="8" name="テキスト ボックス 7">
            <a:extLst>
              <a:ext uri="{FF2B5EF4-FFF2-40B4-BE49-F238E27FC236}">
                <a16:creationId xmlns:a16="http://schemas.microsoft.com/office/drawing/2014/main" id="{D4C998A5-A871-4EF1-A7CF-47C2A9D96132}"/>
              </a:ext>
            </a:extLst>
          </p:cNvPr>
          <p:cNvSpPr txBox="1"/>
          <p:nvPr/>
        </p:nvSpPr>
        <p:spPr>
          <a:xfrm>
            <a:off x="455574" y="2640984"/>
            <a:ext cx="646331" cy="461665"/>
          </a:xfrm>
          <a:prstGeom prst="rect">
            <a:avLst/>
          </a:prstGeom>
          <a:noFill/>
        </p:spPr>
        <p:txBody>
          <a:bodyPr wrap="none" rtlCol="0">
            <a:spAutoFit/>
          </a:bodyPr>
          <a:lstStyle/>
          <a:p>
            <a:pPr algn="ctr"/>
            <a:r>
              <a:rPr kumimoji="1" lang="ja-JP" altLang="en-US" sz="1200"/>
              <a:t>データ</a:t>
            </a:r>
            <a:endParaRPr kumimoji="1" lang="en-US" altLang="ja-JP" sz="1200"/>
          </a:p>
          <a:p>
            <a:pPr algn="ctr"/>
            <a:r>
              <a:rPr kumimoji="1" lang="ja-JP" altLang="en-US" sz="1200"/>
              <a:t>仮説</a:t>
            </a:r>
          </a:p>
        </p:txBody>
      </p:sp>
      <p:sp>
        <p:nvSpPr>
          <p:cNvPr id="9" name="正方形/長方形 8">
            <a:extLst>
              <a:ext uri="{FF2B5EF4-FFF2-40B4-BE49-F238E27FC236}">
                <a16:creationId xmlns:a16="http://schemas.microsoft.com/office/drawing/2014/main" id="{667218E5-27DE-BD36-66E1-B7573F79DDC4}"/>
              </a:ext>
            </a:extLst>
          </p:cNvPr>
          <p:cNvSpPr/>
          <p:nvPr/>
        </p:nvSpPr>
        <p:spPr>
          <a:xfrm>
            <a:off x="3140885" y="2412857"/>
            <a:ext cx="1440000" cy="72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端末持ち帰りを許可している学校は、</a:t>
            </a:r>
            <a:endParaRPr kumimoji="1" lang="en-US" altLang="ja-JP" sz="1000">
              <a:solidFill>
                <a:schemeClr val="tx1"/>
              </a:solidFill>
            </a:endParaRPr>
          </a:p>
          <a:p>
            <a:pPr algn="ctr"/>
            <a:r>
              <a:rPr kumimoji="1" lang="en-US" altLang="ja-JP" sz="1000">
                <a:solidFill>
                  <a:schemeClr val="tx1"/>
                </a:solidFill>
              </a:rPr>
              <a:t>ICT</a:t>
            </a:r>
            <a:r>
              <a:rPr kumimoji="1" lang="ja-JP" altLang="en-US" sz="1000">
                <a:solidFill>
                  <a:schemeClr val="tx1"/>
                </a:solidFill>
              </a:rPr>
              <a:t>活用が進んでいるのではないか</a:t>
            </a:r>
          </a:p>
        </p:txBody>
      </p:sp>
      <p:sp>
        <p:nvSpPr>
          <p:cNvPr id="10" name="正方形/長方形 9">
            <a:extLst>
              <a:ext uri="{FF2B5EF4-FFF2-40B4-BE49-F238E27FC236}">
                <a16:creationId xmlns:a16="http://schemas.microsoft.com/office/drawing/2014/main" id="{D5774C5B-C3CC-2BA3-D432-D757858320B7}"/>
              </a:ext>
            </a:extLst>
          </p:cNvPr>
          <p:cNvSpPr/>
          <p:nvPr/>
        </p:nvSpPr>
        <p:spPr>
          <a:xfrm>
            <a:off x="4948664" y="2412857"/>
            <a:ext cx="1440000" cy="72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教員の情報活用能力が高い学校は、</a:t>
            </a:r>
            <a:endParaRPr kumimoji="1" lang="en-US" altLang="ja-JP" sz="1000">
              <a:solidFill>
                <a:schemeClr val="tx1"/>
              </a:solidFill>
            </a:endParaRPr>
          </a:p>
          <a:p>
            <a:pPr algn="ctr"/>
            <a:r>
              <a:rPr lang="en-US" altLang="ja-JP" sz="1000">
                <a:solidFill>
                  <a:schemeClr val="tx1"/>
                </a:solidFill>
              </a:rPr>
              <a:t>ICT</a:t>
            </a:r>
            <a:r>
              <a:rPr lang="ja-JP" altLang="en-US" sz="1000">
                <a:solidFill>
                  <a:schemeClr val="tx1"/>
                </a:solidFill>
              </a:rPr>
              <a:t>活用が進んでいるのではないか</a:t>
            </a:r>
            <a:endParaRPr kumimoji="1" lang="ja-JP" altLang="en-US" sz="1000">
              <a:solidFill>
                <a:schemeClr val="tx1"/>
              </a:solidFill>
            </a:endParaRPr>
          </a:p>
        </p:txBody>
      </p:sp>
      <p:sp>
        <p:nvSpPr>
          <p:cNvPr id="11" name="正方形/長方形 10">
            <a:extLst>
              <a:ext uri="{FF2B5EF4-FFF2-40B4-BE49-F238E27FC236}">
                <a16:creationId xmlns:a16="http://schemas.microsoft.com/office/drawing/2014/main" id="{942F6AA0-FDB8-381A-F582-F666AF869F11}"/>
              </a:ext>
            </a:extLst>
          </p:cNvPr>
          <p:cNvSpPr/>
          <p:nvPr/>
        </p:nvSpPr>
        <p:spPr>
          <a:xfrm>
            <a:off x="6756443" y="2412857"/>
            <a:ext cx="1440000" cy="7200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rPr>
              <a:t>校内</a:t>
            </a:r>
            <a:r>
              <a:rPr kumimoji="1" lang="ja-JP" altLang="en-US" sz="1000">
                <a:solidFill>
                  <a:schemeClr val="tx1"/>
                </a:solidFill>
              </a:rPr>
              <a:t>の雰囲気の良い学校は、</a:t>
            </a:r>
            <a:endParaRPr kumimoji="1" lang="en-US" altLang="ja-JP" sz="1000">
              <a:solidFill>
                <a:schemeClr val="tx1"/>
              </a:solidFill>
            </a:endParaRPr>
          </a:p>
          <a:p>
            <a:pPr algn="ctr"/>
            <a:r>
              <a:rPr lang="en-US" altLang="ja-JP" sz="1000">
                <a:solidFill>
                  <a:schemeClr val="tx1"/>
                </a:solidFill>
              </a:rPr>
              <a:t>ICT</a:t>
            </a:r>
            <a:r>
              <a:rPr lang="ja-JP" altLang="en-US" sz="1000">
                <a:solidFill>
                  <a:schemeClr val="tx1"/>
                </a:solidFill>
              </a:rPr>
              <a:t>活用が進んでいるのではないか</a:t>
            </a:r>
            <a:endParaRPr kumimoji="1" lang="ja-JP" altLang="en-US" sz="1000">
              <a:solidFill>
                <a:schemeClr val="tx1"/>
              </a:solidFill>
            </a:endParaRPr>
          </a:p>
        </p:txBody>
      </p:sp>
      <p:sp>
        <p:nvSpPr>
          <p:cNvPr id="13" name="テキスト ボックス 12">
            <a:extLst>
              <a:ext uri="{FF2B5EF4-FFF2-40B4-BE49-F238E27FC236}">
                <a16:creationId xmlns:a16="http://schemas.microsoft.com/office/drawing/2014/main" id="{3E3ECC34-20F1-7B8B-761E-94789C40E3A4}"/>
              </a:ext>
            </a:extLst>
          </p:cNvPr>
          <p:cNvSpPr txBox="1"/>
          <p:nvPr/>
        </p:nvSpPr>
        <p:spPr>
          <a:xfrm>
            <a:off x="8489729" y="2606274"/>
            <a:ext cx="853119" cy="359329"/>
          </a:xfrm>
          <a:prstGeom prst="rect">
            <a:avLst/>
          </a:prstGeom>
          <a:noFill/>
        </p:spPr>
        <p:txBody>
          <a:bodyPr wrap="none" rtlCol="0">
            <a:spAutoFit/>
          </a:bodyPr>
          <a:lstStyle/>
          <a:p>
            <a:r>
              <a:rPr lang="ja-JP" altLang="en-US"/>
              <a:t>・・・</a:t>
            </a:r>
            <a:endParaRPr kumimoji="1" lang="ja-JP" altLang="en-US"/>
          </a:p>
        </p:txBody>
      </p:sp>
      <p:sp>
        <p:nvSpPr>
          <p:cNvPr id="14" name="正方形/長方形 13">
            <a:extLst>
              <a:ext uri="{FF2B5EF4-FFF2-40B4-BE49-F238E27FC236}">
                <a16:creationId xmlns:a16="http://schemas.microsoft.com/office/drawing/2014/main" id="{831DE5F6-5965-51FC-EDDF-CED8A419D744}"/>
              </a:ext>
            </a:extLst>
          </p:cNvPr>
          <p:cNvSpPr/>
          <p:nvPr/>
        </p:nvSpPr>
        <p:spPr>
          <a:xfrm>
            <a:off x="1333107" y="3351965"/>
            <a:ext cx="1440000" cy="720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学校ごとの</a:t>
            </a:r>
            <a:endParaRPr kumimoji="1" lang="en-US" altLang="ja-JP" sz="1000">
              <a:solidFill>
                <a:schemeClr val="tx1"/>
              </a:solidFill>
            </a:endParaRPr>
          </a:p>
          <a:p>
            <a:pPr algn="ctr"/>
            <a:r>
              <a:rPr kumimoji="1" lang="ja-JP" altLang="en-US" sz="1000">
                <a:solidFill>
                  <a:schemeClr val="tx1"/>
                </a:solidFill>
              </a:rPr>
              <a:t>児童生徒と教員の</a:t>
            </a:r>
            <a:endParaRPr kumimoji="1" lang="en-US" altLang="ja-JP" sz="1000">
              <a:solidFill>
                <a:schemeClr val="tx1"/>
              </a:solidFill>
            </a:endParaRPr>
          </a:p>
          <a:p>
            <a:pPr algn="ctr"/>
            <a:r>
              <a:rPr kumimoji="1" lang="ja-JP" altLang="en-US" sz="1000">
                <a:solidFill>
                  <a:schemeClr val="tx1"/>
                </a:solidFill>
              </a:rPr>
              <a:t>信頼関係の程度</a:t>
            </a:r>
          </a:p>
        </p:txBody>
      </p:sp>
      <p:sp>
        <p:nvSpPr>
          <p:cNvPr id="15" name="テキスト ボックス 14">
            <a:extLst>
              <a:ext uri="{FF2B5EF4-FFF2-40B4-BE49-F238E27FC236}">
                <a16:creationId xmlns:a16="http://schemas.microsoft.com/office/drawing/2014/main" id="{643023FD-F1AB-0927-BA53-971F369F9B14}"/>
              </a:ext>
            </a:extLst>
          </p:cNvPr>
          <p:cNvSpPr txBox="1"/>
          <p:nvPr/>
        </p:nvSpPr>
        <p:spPr>
          <a:xfrm>
            <a:off x="454729" y="3484937"/>
            <a:ext cx="646331" cy="461665"/>
          </a:xfrm>
          <a:prstGeom prst="rect">
            <a:avLst/>
          </a:prstGeom>
          <a:noFill/>
        </p:spPr>
        <p:txBody>
          <a:bodyPr wrap="none" rtlCol="0">
            <a:spAutoFit/>
          </a:bodyPr>
          <a:lstStyle/>
          <a:p>
            <a:pPr algn="ctr"/>
            <a:r>
              <a:rPr lang="ja-JP" altLang="en-US" sz="1200"/>
              <a:t>データ</a:t>
            </a:r>
            <a:endParaRPr lang="en-US" altLang="ja-JP" sz="1200"/>
          </a:p>
          <a:p>
            <a:pPr algn="ctr"/>
            <a:r>
              <a:rPr kumimoji="1" lang="ja-JP" altLang="en-US" sz="1200"/>
              <a:t>項目</a:t>
            </a:r>
          </a:p>
        </p:txBody>
      </p:sp>
      <p:sp>
        <p:nvSpPr>
          <p:cNvPr id="16" name="正方形/長方形 15">
            <a:extLst>
              <a:ext uri="{FF2B5EF4-FFF2-40B4-BE49-F238E27FC236}">
                <a16:creationId xmlns:a16="http://schemas.microsoft.com/office/drawing/2014/main" id="{4A4A80A3-58B1-0ED3-4A03-67DB5CB0FC7A}"/>
              </a:ext>
            </a:extLst>
          </p:cNvPr>
          <p:cNvSpPr/>
          <p:nvPr/>
        </p:nvSpPr>
        <p:spPr>
          <a:xfrm>
            <a:off x="3140886" y="3351965"/>
            <a:ext cx="1440000" cy="720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学校ごとの</a:t>
            </a:r>
            <a:endParaRPr kumimoji="1" lang="en-US" altLang="ja-JP" sz="1000">
              <a:solidFill>
                <a:schemeClr val="tx1"/>
              </a:solidFill>
            </a:endParaRPr>
          </a:p>
          <a:p>
            <a:pPr algn="ctr"/>
            <a:r>
              <a:rPr kumimoji="1" lang="ja-JP" altLang="en-US" sz="1000">
                <a:solidFill>
                  <a:schemeClr val="tx1"/>
                </a:solidFill>
              </a:rPr>
              <a:t>端末持ち帰り状況</a:t>
            </a:r>
          </a:p>
        </p:txBody>
      </p:sp>
      <p:sp>
        <p:nvSpPr>
          <p:cNvPr id="17" name="正方形/長方形 16">
            <a:extLst>
              <a:ext uri="{FF2B5EF4-FFF2-40B4-BE49-F238E27FC236}">
                <a16:creationId xmlns:a16="http://schemas.microsoft.com/office/drawing/2014/main" id="{B60E6E95-85D6-A3AE-9C50-032813B929F3}"/>
              </a:ext>
            </a:extLst>
          </p:cNvPr>
          <p:cNvSpPr/>
          <p:nvPr/>
        </p:nvSpPr>
        <p:spPr>
          <a:xfrm>
            <a:off x="4948665" y="3351965"/>
            <a:ext cx="1440000" cy="720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教員の情報活用能力</a:t>
            </a:r>
          </a:p>
        </p:txBody>
      </p:sp>
      <p:sp>
        <p:nvSpPr>
          <p:cNvPr id="18" name="正方形/長方形 17">
            <a:extLst>
              <a:ext uri="{FF2B5EF4-FFF2-40B4-BE49-F238E27FC236}">
                <a16:creationId xmlns:a16="http://schemas.microsoft.com/office/drawing/2014/main" id="{465E61C1-AEBA-C9C6-89F0-AC178F6FBAF8}"/>
              </a:ext>
            </a:extLst>
          </p:cNvPr>
          <p:cNvSpPr/>
          <p:nvPr/>
        </p:nvSpPr>
        <p:spPr>
          <a:xfrm>
            <a:off x="6756444" y="3346971"/>
            <a:ext cx="1440000" cy="720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a:t>
            </a:r>
          </a:p>
        </p:txBody>
      </p:sp>
      <p:sp>
        <p:nvSpPr>
          <p:cNvPr id="23" name="テキスト ボックス 22">
            <a:extLst>
              <a:ext uri="{FF2B5EF4-FFF2-40B4-BE49-F238E27FC236}">
                <a16:creationId xmlns:a16="http://schemas.microsoft.com/office/drawing/2014/main" id="{27C028B6-E8C1-AF98-3BAF-366864151591}"/>
              </a:ext>
            </a:extLst>
          </p:cNvPr>
          <p:cNvSpPr txBox="1"/>
          <p:nvPr/>
        </p:nvSpPr>
        <p:spPr>
          <a:xfrm>
            <a:off x="8489729" y="3527306"/>
            <a:ext cx="853119" cy="359329"/>
          </a:xfrm>
          <a:prstGeom prst="rect">
            <a:avLst/>
          </a:prstGeom>
          <a:noFill/>
        </p:spPr>
        <p:txBody>
          <a:bodyPr wrap="none" rtlCol="0">
            <a:spAutoFit/>
          </a:bodyPr>
          <a:lstStyle/>
          <a:p>
            <a:r>
              <a:rPr lang="ja-JP" altLang="en-US"/>
              <a:t>・・・</a:t>
            </a:r>
            <a:endParaRPr kumimoji="1" lang="ja-JP" altLang="en-US"/>
          </a:p>
        </p:txBody>
      </p:sp>
      <p:cxnSp>
        <p:nvCxnSpPr>
          <p:cNvPr id="24" name="コネクタ: カギ線 23">
            <a:extLst>
              <a:ext uri="{FF2B5EF4-FFF2-40B4-BE49-F238E27FC236}">
                <a16:creationId xmlns:a16="http://schemas.microsoft.com/office/drawing/2014/main" id="{F661E4B7-DBCF-2D02-564F-175E2ADCB049}"/>
              </a:ext>
            </a:extLst>
          </p:cNvPr>
          <p:cNvCxnSpPr>
            <a:cxnSpLocks/>
            <a:stCxn id="6" idx="2"/>
            <a:endCxn id="5" idx="0"/>
          </p:cNvCxnSpPr>
          <p:nvPr/>
        </p:nvCxnSpPr>
        <p:spPr>
          <a:xfrm rot="5400000">
            <a:off x="2248941" y="2000913"/>
            <a:ext cx="216110" cy="607779"/>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3850FEDD-A0D6-CA2A-5FA2-3499CE30D3B1}"/>
              </a:ext>
            </a:extLst>
          </p:cNvPr>
          <p:cNvCxnSpPr>
            <a:cxnSpLocks/>
            <a:stCxn id="6" idx="2"/>
            <a:endCxn id="9" idx="0"/>
          </p:cNvCxnSpPr>
          <p:nvPr/>
        </p:nvCxnSpPr>
        <p:spPr>
          <a:xfrm rot="16200000" flipH="1">
            <a:off x="3152830" y="1704802"/>
            <a:ext cx="216110" cy="1200000"/>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6B73BA61-91A6-EAC9-E44A-169A78BD5906}"/>
              </a:ext>
            </a:extLst>
          </p:cNvPr>
          <p:cNvCxnSpPr>
            <a:cxnSpLocks/>
            <a:stCxn id="6" idx="2"/>
            <a:endCxn id="10" idx="0"/>
          </p:cNvCxnSpPr>
          <p:nvPr/>
        </p:nvCxnSpPr>
        <p:spPr>
          <a:xfrm rot="16200000" flipH="1">
            <a:off x="4056719" y="800912"/>
            <a:ext cx="216110" cy="3007779"/>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27235D07-D1DF-7C9B-3A24-E5C4E91E367C}"/>
              </a:ext>
            </a:extLst>
          </p:cNvPr>
          <p:cNvCxnSpPr>
            <a:cxnSpLocks/>
            <a:stCxn id="6" idx="2"/>
            <a:endCxn id="11" idx="0"/>
          </p:cNvCxnSpPr>
          <p:nvPr/>
        </p:nvCxnSpPr>
        <p:spPr>
          <a:xfrm rot="16200000" flipH="1">
            <a:off x="4960609" y="-102977"/>
            <a:ext cx="216110" cy="4815558"/>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1F4EEFA-A495-DAAF-B840-825DC348DD4A}"/>
              </a:ext>
            </a:extLst>
          </p:cNvPr>
          <p:cNvCxnSpPr>
            <a:cxnSpLocks/>
            <a:stCxn id="5" idx="2"/>
            <a:endCxn id="14" idx="0"/>
          </p:cNvCxnSpPr>
          <p:nvPr/>
        </p:nvCxnSpPr>
        <p:spPr>
          <a:xfrm>
            <a:off x="2053106" y="3132857"/>
            <a:ext cx="1" cy="21910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BADE9AE-38C7-13E3-E619-CEB356941E0A}"/>
              </a:ext>
            </a:extLst>
          </p:cNvPr>
          <p:cNvCxnSpPr>
            <a:cxnSpLocks/>
            <a:stCxn id="9" idx="2"/>
            <a:endCxn id="16" idx="0"/>
          </p:cNvCxnSpPr>
          <p:nvPr/>
        </p:nvCxnSpPr>
        <p:spPr>
          <a:xfrm>
            <a:off x="3860885" y="3132857"/>
            <a:ext cx="1" cy="21910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5556F36-872D-3332-C132-D22A79F68971}"/>
              </a:ext>
            </a:extLst>
          </p:cNvPr>
          <p:cNvCxnSpPr>
            <a:cxnSpLocks/>
            <a:stCxn id="10" idx="2"/>
            <a:endCxn id="17" idx="0"/>
          </p:cNvCxnSpPr>
          <p:nvPr/>
        </p:nvCxnSpPr>
        <p:spPr>
          <a:xfrm>
            <a:off x="5668664" y="3132857"/>
            <a:ext cx="1" cy="219108"/>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18531701-BBB5-8E9D-8610-59C0ED6AADA2}"/>
              </a:ext>
            </a:extLst>
          </p:cNvPr>
          <p:cNvCxnSpPr>
            <a:cxnSpLocks/>
            <a:stCxn id="11" idx="2"/>
            <a:endCxn id="18" idx="0"/>
          </p:cNvCxnSpPr>
          <p:nvPr/>
        </p:nvCxnSpPr>
        <p:spPr>
          <a:xfrm>
            <a:off x="7476443" y="3132857"/>
            <a:ext cx="1" cy="214114"/>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9525D4E4-8CDE-3EFA-4952-7D6772DEAB92}"/>
              </a:ext>
            </a:extLst>
          </p:cNvPr>
          <p:cNvSpPr txBox="1"/>
          <p:nvPr/>
        </p:nvSpPr>
        <p:spPr>
          <a:xfrm>
            <a:off x="4861553" y="5056386"/>
            <a:ext cx="1723549" cy="707886"/>
          </a:xfrm>
          <a:prstGeom prst="rect">
            <a:avLst/>
          </a:prstGeom>
          <a:noFill/>
        </p:spPr>
        <p:txBody>
          <a:bodyPr wrap="none" rtlCol="0">
            <a:spAutoFit/>
          </a:bodyPr>
          <a:lstStyle/>
          <a:p>
            <a:r>
              <a:rPr kumimoji="1" lang="ja-JP" altLang="en-US" sz="1000"/>
              <a:t>測定可能性：</a:t>
            </a:r>
            <a:endParaRPr kumimoji="1" lang="en-US" altLang="ja-JP" sz="1000"/>
          </a:p>
          <a:p>
            <a:r>
              <a:rPr kumimoji="1" lang="ja-JP" altLang="en-US" sz="1000"/>
              <a:t>教員の情報活用能力は</a:t>
            </a:r>
            <a:endParaRPr kumimoji="1" lang="en-US" altLang="ja-JP" sz="1000"/>
          </a:p>
          <a:p>
            <a:r>
              <a:rPr lang="ja-JP" altLang="en-US" sz="1000"/>
              <a:t>計測可能となってないため</a:t>
            </a:r>
            <a:endParaRPr lang="en-US" altLang="ja-JP" sz="1000"/>
          </a:p>
          <a:p>
            <a:r>
              <a:rPr kumimoji="1" lang="ja-JP" altLang="en-US" sz="1000"/>
              <a:t>再度検討</a:t>
            </a:r>
          </a:p>
        </p:txBody>
      </p:sp>
      <p:sp>
        <p:nvSpPr>
          <p:cNvPr id="56" name="テキスト ボックス 55">
            <a:extLst>
              <a:ext uri="{FF2B5EF4-FFF2-40B4-BE49-F238E27FC236}">
                <a16:creationId xmlns:a16="http://schemas.microsoft.com/office/drawing/2014/main" id="{5513192F-D4D7-1788-4C9E-E1188739B65E}"/>
              </a:ext>
            </a:extLst>
          </p:cNvPr>
          <p:cNvSpPr txBox="1"/>
          <p:nvPr/>
        </p:nvSpPr>
        <p:spPr>
          <a:xfrm>
            <a:off x="6670578" y="5056386"/>
            <a:ext cx="1851789" cy="707886"/>
          </a:xfrm>
          <a:prstGeom prst="rect">
            <a:avLst/>
          </a:prstGeom>
          <a:noFill/>
        </p:spPr>
        <p:txBody>
          <a:bodyPr wrap="none" rtlCol="0">
            <a:spAutoFit/>
          </a:bodyPr>
          <a:lstStyle/>
          <a:p>
            <a:r>
              <a:rPr kumimoji="1" lang="ja-JP" altLang="en-US" sz="1000"/>
              <a:t>具体性：</a:t>
            </a:r>
            <a:endParaRPr kumimoji="1" lang="en-US" altLang="ja-JP" sz="1000"/>
          </a:p>
          <a:p>
            <a:r>
              <a:rPr kumimoji="1" lang="ja-JP" altLang="en-US" sz="1000"/>
              <a:t>校内の雰囲気の良さは</a:t>
            </a:r>
            <a:endParaRPr kumimoji="1" lang="en-US" altLang="ja-JP" sz="1000"/>
          </a:p>
          <a:p>
            <a:r>
              <a:rPr kumimoji="1" lang="ja-JP" altLang="en-US" sz="1000"/>
              <a:t>具体的に示されていないため</a:t>
            </a:r>
            <a:endParaRPr kumimoji="1" lang="en-US" altLang="ja-JP" sz="1000"/>
          </a:p>
          <a:p>
            <a:r>
              <a:rPr lang="ja-JP" altLang="en-US" sz="1000"/>
              <a:t>再度検討</a:t>
            </a:r>
            <a:endParaRPr kumimoji="1" lang="ja-JP" altLang="en-US" sz="1000"/>
          </a:p>
        </p:txBody>
      </p:sp>
      <p:sp>
        <p:nvSpPr>
          <p:cNvPr id="12" name="二等辺三角形 11">
            <a:extLst>
              <a:ext uri="{FF2B5EF4-FFF2-40B4-BE49-F238E27FC236}">
                <a16:creationId xmlns:a16="http://schemas.microsoft.com/office/drawing/2014/main" id="{8CBE6C9A-E64F-E9CA-94BC-AF1419FAAACD}"/>
              </a:ext>
            </a:extLst>
          </p:cNvPr>
          <p:cNvSpPr/>
          <p:nvPr/>
        </p:nvSpPr>
        <p:spPr>
          <a:xfrm rot="5400000">
            <a:off x="4166678" y="1931832"/>
            <a:ext cx="264422" cy="16982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0" name="テキスト ボックス 19">
            <a:extLst>
              <a:ext uri="{FF2B5EF4-FFF2-40B4-BE49-F238E27FC236}">
                <a16:creationId xmlns:a16="http://schemas.microsoft.com/office/drawing/2014/main" id="{77F0BCB4-1697-F0A3-9F97-3ED940FD465F}"/>
              </a:ext>
            </a:extLst>
          </p:cNvPr>
          <p:cNvSpPr txBox="1"/>
          <p:nvPr/>
        </p:nvSpPr>
        <p:spPr>
          <a:xfrm>
            <a:off x="4475364" y="1878628"/>
            <a:ext cx="800219" cy="276999"/>
          </a:xfrm>
          <a:prstGeom prst="rect">
            <a:avLst/>
          </a:prstGeom>
          <a:noFill/>
        </p:spPr>
        <p:txBody>
          <a:bodyPr wrap="none" rtlCol="0">
            <a:spAutoFit/>
          </a:bodyPr>
          <a:lstStyle/>
          <a:p>
            <a:pPr algn="ctr"/>
            <a:r>
              <a:rPr kumimoji="1" lang="ja-JP" altLang="en-US" sz="1200"/>
              <a:t>測定指標</a:t>
            </a:r>
          </a:p>
        </p:txBody>
      </p:sp>
      <p:sp>
        <p:nvSpPr>
          <p:cNvPr id="25" name="正方形/長方形 24">
            <a:extLst>
              <a:ext uri="{FF2B5EF4-FFF2-40B4-BE49-F238E27FC236}">
                <a16:creationId xmlns:a16="http://schemas.microsoft.com/office/drawing/2014/main" id="{2DE38187-B1E3-355D-3348-DFCAB2141E66}"/>
              </a:ext>
            </a:extLst>
          </p:cNvPr>
          <p:cNvSpPr/>
          <p:nvPr/>
        </p:nvSpPr>
        <p:spPr>
          <a:xfrm>
            <a:off x="5409748" y="1842019"/>
            <a:ext cx="2469123" cy="35472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rPr>
              <a:t>学校ごとの</a:t>
            </a:r>
            <a:r>
              <a:rPr kumimoji="1" lang="en-US" altLang="ja-JP" sz="1000">
                <a:solidFill>
                  <a:schemeClr val="tx1"/>
                </a:solidFill>
              </a:rPr>
              <a:t>ICT</a:t>
            </a:r>
            <a:r>
              <a:rPr kumimoji="1" lang="ja-JP" altLang="en-US" sz="1000">
                <a:solidFill>
                  <a:schemeClr val="tx1"/>
                </a:solidFill>
              </a:rPr>
              <a:t>活用率</a:t>
            </a:r>
          </a:p>
        </p:txBody>
      </p:sp>
      <p:sp>
        <p:nvSpPr>
          <p:cNvPr id="32" name="テキスト ボックス 31">
            <a:extLst>
              <a:ext uri="{FF2B5EF4-FFF2-40B4-BE49-F238E27FC236}">
                <a16:creationId xmlns:a16="http://schemas.microsoft.com/office/drawing/2014/main" id="{B660D184-8A09-5AD6-68BA-CC09DA89764E}"/>
              </a:ext>
            </a:extLst>
          </p:cNvPr>
          <p:cNvSpPr txBox="1"/>
          <p:nvPr/>
        </p:nvSpPr>
        <p:spPr>
          <a:xfrm>
            <a:off x="4849417" y="4659967"/>
            <a:ext cx="3004349" cy="400110"/>
          </a:xfrm>
          <a:prstGeom prst="rect">
            <a:avLst/>
          </a:prstGeom>
          <a:noFill/>
        </p:spPr>
        <p:txBody>
          <a:bodyPr wrap="none" rtlCol="0">
            <a:spAutoFit/>
          </a:bodyPr>
          <a:lstStyle/>
          <a:p>
            <a:r>
              <a:rPr kumimoji="1" lang="ja-JP" altLang="en-US" sz="1000"/>
              <a:t>列挙した後</a:t>
            </a:r>
            <a:r>
              <a:rPr lang="ja-JP" altLang="en-US" sz="1000"/>
              <a:t>に、</a:t>
            </a:r>
            <a:r>
              <a:rPr kumimoji="1" lang="ja-JP" altLang="en-US" sz="1000"/>
              <a:t>必要に応じステップ① </a:t>
            </a:r>
            <a:r>
              <a:rPr kumimoji="1" lang="en-US" altLang="ja-JP" sz="1000"/>
              <a:t>- 6</a:t>
            </a:r>
            <a:r>
              <a:rPr lang="ja-JP" altLang="en-US" sz="1000"/>
              <a:t>の観点</a:t>
            </a:r>
            <a:endParaRPr lang="en-US" altLang="ja-JP" sz="1000"/>
          </a:p>
          <a:p>
            <a:r>
              <a:rPr kumimoji="1" lang="ja-JP" altLang="en-US" sz="1000"/>
              <a:t>「具体性」「測定可能性」を参考に再度検討</a:t>
            </a:r>
            <a:endParaRPr kumimoji="1" lang="en-US" altLang="ja-JP" sz="1000"/>
          </a:p>
        </p:txBody>
      </p:sp>
      <p:sp>
        <p:nvSpPr>
          <p:cNvPr id="33" name="二等辺三角形 32">
            <a:extLst>
              <a:ext uri="{FF2B5EF4-FFF2-40B4-BE49-F238E27FC236}">
                <a16:creationId xmlns:a16="http://schemas.microsoft.com/office/drawing/2014/main" id="{94F5BC3A-581E-1886-20D6-C1252DB7BF95}"/>
              </a:ext>
            </a:extLst>
          </p:cNvPr>
          <p:cNvSpPr/>
          <p:nvPr/>
        </p:nvSpPr>
        <p:spPr>
          <a:xfrm flipV="1">
            <a:off x="1778797" y="4515691"/>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AFD4EED5-720E-F3B6-EC5E-60931F2B0CA6}"/>
              </a:ext>
            </a:extLst>
          </p:cNvPr>
          <p:cNvSpPr/>
          <p:nvPr/>
        </p:nvSpPr>
        <p:spPr>
          <a:xfrm flipV="1">
            <a:off x="3610559" y="4515691"/>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467B9BA-4CB3-20FC-497D-606E444719F6}"/>
              </a:ext>
            </a:extLst>
          </p:cNvPr>
          <p:cNvSpPr txBox="1"/>
          <p:nvPr/>
        </p:nvSpPr>
        <p:spPr>
          <a:xfrm>
            <a:off x="1355455" y="4656193"/>
            <a:ext cx="3247779" cy="1323439"/>
          </a:xfrm>
          <a:prstGeom prst="rect">
            <a:avLst/>
          </a:prstGeom>
          <a:noFill/>
        </p:spPr>
        <p:txBody>
          <a:bodyPr wrap="square" rtlCol="0">
            <a:spAutoFit/>
          </a:bodyPr>
          <a:lstStyle/>
          <a:p>
            <a:r>
              <a:rPr lang="ja-JP" altLang="en-US" sz="1000"/>
              <a:t>データ項目の詳細（</a:t>
            </a:r>
            <a:r>
              <a:rPr lang="en-US" altLang="ja-JP" sz="1000"/>
              <a:t>※</a:t>
            </a:r>
            <a:r>
              <a:rPr lang="ja-JP" altLang="en-US" sz="1000"/>
              <a:t>）</a:t>
            </a:r>
            <a:endParaRPr lang="en-US" altLang="ja-JP" sz="1000"/>
          </a:p>
          <a:p>
            <a:r>
              <a:rPr lang="ja-JP" altLang="en-US" sz="1000"/>
              <a:t>・保有</a:t>
            </a:r>
            <a:r>
              <a:rPr lang="en-US" altLang="ja-JP" sz="1000"/>
              <a:t>/</a:t>
            </a:r>
            <a:r>
              <a:rPr lang="ja-JP" altLang="en-US" sz="1000"/>
              <a:t>今後取得予定</a:t>
            </a:r>
            <a:endParaRPr lang="en-US" altLang="ja-JP" sz="1000"/>
          </a:p>
          <a:p>
            <a:r>
              <a:rPr lang="ja-JP" altLang="en-US" sz="1000"/>
              <a:t>・取得範囲（例：市内全学校、一部学校）</a:t>
            </a:r>
            <a:endParaRPr lang="en-US" altLang="ja-JP" sz="1000"/>
          </a:p>
          <a:p>
            <a:r>
              <a:rPr lang="ja-JP" altLang="en-US" sz="1000"/>
              <a:t>・取得単位（例：個人単位、学年単位、学校単位）</a:t>
            </a:r>
            <a:endParaRPr lang="en-US" altLang="ja-JP" sz="1000"/>
          </a:p>
          <a:p>
            <a:r>
              <a:rPr lang="ja-JP" altLang="en-US" sz="1000"/>
              <a:t>・取得期間（例：</a:t>
            </a:r>
            <a:r>
              <a:rPr lang="en-US" altLang="ja-JP" sz="1000"/>
              <a:t>R2~R6</a:t>
            </a:r>
            <a:r>
              <a:rPr lang="ja-JP" altLang="en-US" sz="1000"/>
              <a:t>）</a:t>
            </a:r>
            <a:endParaRPr lang="en-US" altLang="ja-JP" sz="1000"/>
          </a:p>
          <a:p>
            <a:r>
              <a:rPr lang="ja-JP" altLang="en-US" sz="1000"/>
              <a:t>・取得時期（例：</a:t>
            </a:r>
            <a:r>
              <a:rPr lang="en-US" altLang="ja-JP" sz="1000"/>
              <a:t>5</a:t>
            </a:r>
            <a:r>
              <a:rPr lang="ja-JP" altLang="en-US" sz="1000"/>
              <a:t>月）</a:t>
            </a:r>
            <a:endParaRPr lang="en-US" altLang="ja-JP" sz="1000"/>
          </a:p>
          <a:p>
            <a:r>
              <a:rPr lang="ja-JP" altLang="en-US" sz="1000"/>
              <a:t>・取得頻度（例：毎日、月</a:t>
            </a:r>
            <a:r>
              <a:rPr lang="en-US" altLang="ja-JP" sz="1000"/>
              <a:t>1</a:t>
            </a:r>
            <a:r>
              <a:rPr lang="ja-JP" altLang="en-US" sz="1000"/>
              <a:t>回、年</a:t>
            </a:r>
            <a:r>
              <a:rPr lang="en-US" altLang="ja-JP" sz="1000"/>
              <a:t>1</a:t>
            </a:r>
            <a:r>
              <a:rPr lang="ja-JP" altLang="en-US" sz="1000"/>
              <a:t>回）</a:t>
            </a:r>
            <a:endParaRPr lang="en-US" altLang="ja-JP" sz="1000"/>
          </a:p>
          <a:p>
            <a:r>
              <a:rPr lang="ja-JP" altLang="en-US" sz="1000"/>
              <a:t>・データ媒体（例：</a:t>
            </a:r>
            <a:r>
              <a:rPr lang="en-US" altLang="ja-JP" sz="1000"/>
              <a:t>excel</a:t>
            </a:r>
            <a:r>
              <a:rPr lang="ja-JP" altLang="en-US" sz="1000"/>
              <a:t>、</a:t>
            </a:r>
            <a:r>
              <a:rPr lang="en-US" altLang="ja-JP" sz="1000"/>
              <a:t>csv</a:t>
            </a:r>
            <a:r>
              <a:rPr lang="ja-JP" altLang="en-US" sz="1000"/>
              <a:t>、紙）</a:t>
            </a:r>
            <a:endParaRPr kumimoji="1" lang="ja-JP" altLang="en-US" sz="1000"/>
          </a:p>
        </p:txBody>
      </p:sp>
      <p:sp>
        <p:nvSpPr>
          <p:cNvPr id="38" name="二等辺三角形 37">
            <a:extLst>
              <a:ext uri="{FF2B5EF4-FFF2-40B4-BE49-F238E27FC236}">
                <a16:creationId xmlns:a16="http://schemas.microsoft.com/office/drawing/2014/main" id="{0D1223F6-2812-192D-2483-BC7EA1A477B5}"/>
              </a:ext>
            </a:extLst>
          </p:cNvPr>
          <p:cNvSpPr/>
          <p:nvPr/>
        </p:nvSpPr>
        <p:spPr>
          <a:xfrm flipV="1">
            <a:off x="5390060" y="4515691"/>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a:extLst>
              <a:ext uri="{FF2B5EF4-FFF2-40B4-BE49-F238E27FC236}">
                <a16:creationId xmlns:a16="http://schemas.microsoft.com/office/drawing/2014/main" id="{CFE7FBAD-81C9-C7AA-7281-56DFD61DE2F1}"/>
              </a:ext>
            </a:extLst>
          </p:cNvPr>
          <p:cNvSpPr/>
          <p:nvPr/>
        </p:nvSpPr>
        <p:spPr>
          <a:xfrm flipV="1">
            <a:off x="7221822" y="4515691"/>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3ECCEA1-9C9F-5382-5595-120CB50C19DC}"/>
              </a:ext>
            </a:extLst>
          </p:cNvPr>
          <p:cNvSpPr txBox="1"/>
          <p:nvPr/>
        </p:nvSpPr>
        <p:spPr>
          <a:xfrm>
            <a:off x="1333603" y="4253004"/>
            <a:ext cx="6862840" cy="246221"/>
          </a:xfrm>
          <a:prstGeom prst="rect">
            <a:avLst/>
          </a:prstGeom>
          <a:solidFill>
            <a:schemeClr val="bg1"/>
          </a:solidFill>
          <a:ln>
            <a:solidFill>
              <a:schemeClr val="tx1"/>
            </a:solidFill>
          </a:ln>
          <a:effectLst/>
        </p:spPr>
        <p:txBody>
          <a:bodyPr wrap="square" rtlCol="0">
            <a:spAutoFit/>
          </a:bodyPr>
          <a:lstStyle/>
          <a:p>
            <a:pPr algn="ctr"/>
            <a:r>
              <a:rPr kumimoji="1" lang="ja-JP" altLang="en-US" sz="1000"/>
              <a:t>データ項目ごとに詳細（</a:t>
            </a:r>
            <a:r>
              <a:rPr kumimoji="1" lang="en-US" altLang="ja-JP" sz="1000"/>
              <a:t>※</a:t>
            </a:r>
            <a:r>
              <a:rPr kumimoji="1" lang="ja-JP" altLang="en-US" sz="1000"/>
              <a:t>）を整理</a:t>
            </a:r>
            <a:endParaRPr kumimoji="1" lang="en-US" altLang="ja-JP" sz="1000"/>
          </a:p>
        </p:txBody>
      </p:sp>
      <p:sp>
        <p:nvSpPr>
          <p:cNvPr id="41" name="二等辺三角形 40">
            <a:extLst>
              <a:ext uri="{FF2B5EF4-FFF2-40B4-BE49-F238E27FC236}">
                <a16:creationId xmlns:a16="http://schemas.microsoft.com/office/drawing/2014/main" id="{EF0AAE95-514C-12B3-8AF1-A1DEFAB2AA6F}"/>
              </a:ext>
            </a:extLst>
          </p:cNvPr>
          <p:cNvSpPr/>
          <p:nvPr/>
        </p:nvSpPr>
        <p:spPr>
          <a:xfrm flipV="1">
            <a:off x="1787244" y="4113797"/>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a:extLst>
              <a:ext uri="{FF2B5EF4-FFF2-40B4-BE49-F238E27FC236}">
                <a16:creationId xmlns:a16="http://schemas.microsoft.com/office/drawing/2014/main" id="{FDF27746-CD4E-0175-6629-835E1F32739F}"/>
              </a:ext>
            </a:extLst>
          </p:cNvPr>
          <p:cNvSpPr/>
          <p:nvPr/>
        </p:nvSpPr>
        <p:spPr>
          <a:xfrm flipV="1">
            <a:off x="3619006" y="4113797"/>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a:extLst>
              <a:ext uri="{FF2B5EF4-FFF2-40B4-BE49-F238E27FC236}">
                <a16:creationId xmlns:a16="http://schemas.microsoft.com/office/drawing/2014/main" id="{716D61CF-3921-43B4-F216-BCD9B04BFC7A}"/>
              </a:ext>
            </a:extLst>
          </p:cNvPr>
          <p:cNvSpPr/>
          <p:nvPr/>
        </p:nvSpPr>
        <p:spPr>
          <a:xfrm flipV="1">
            <a:off x="5398507" y="4113797"/>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870D1D49-5FDD-C1B5-E7F7-08FD093D371E}"/>
              </a:ext>
            </a:extLst>
          </p:cNvPr>
          <p:cNvSpPr/>
          <p:nvPr/>
        </p:nvSpPr>
        <p:spPr>
          <a:xfrm flipV="1">
            <a:off x="7230269" y="4113797"/>
            <a:ext cx="509241" cy="12556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467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57F543F-08AD-B145-A47D-97F36713625C}"/>
              </a:ext>
            </a:extLst>
          </p:cNvPr>
          <p:cNvSpPr>
            <a:spLocks noGrp="1"/>
          </p:cNvSpPr>
          <p:nvPr>
            <p:ph type="body" sz="quarter" idx="10"/>
          </p:nvPr>
        </p:nvSpPr>
        <p:spPr>
          <a:xfrm>
            <a:off x="344637" y="622199"/>
            <a:ext cx="9210326" cy="1886157"/>
          </a:xfrm>
        </p:spPr>
        <p:txBody>
          <a:bodyPr/>
          <a:lstStyle/>
          <a:p>
            <a:r>
              <a:rPr kumimoji="1" lang="ja-JP" altLang="en-US"/>
              <a:t>個人情報を含むデータの活用は、データ収集時点の目的設定に沿っているかの確認を行い、目的に沿っていない場合は特定の条件内で目的外利用を行うことが求められる。</a:t>
            </a:r>
            <a:endParaRPr kumimoji="1" lang="en-US" altLang="ja-JP"/>
          </a:p>
          <a:p>
            <a:r>
              <a:rPr kumimoji="1" lang="ja-JP" altLang="en-US"/>
              <a:t>各教育委員会におけるポリシーや、国や先行自治体等で公表する指針等を適宜参考にすることが望ましい。</a:t>
            </a:r>
            <a:endParaRPr lang="en-US" altLang="ja-JP"/>
          </a:p>
          <a:p>
            <a:pPr lvl="1"/>
            <a:r>
              <a:rPr kumimoji="1" lang="ja-JP" altLang="en-US"/>
              <a:t>（教育データの利活用に係る留意事項より一部抜粋）</a:t>
            </a:r>
            <a:br>
              <a:rPr kumimoji="1" lang="en-US" altLang="ja-JP"/>
            </a:br>
            <a:r>
              <a:rPr kumimoji="1" lang="ja-JP" altLang="en-US" i="1"/>
              <a:t>個人情報の適正な取扱いに当たっては、公立学校の教育データについて、学校の組織編制、教育課程、</a:t>
            </a:r>
            <a:br>
              <a:rPr kumimoji="1" lang="en-US" altLang="ja-JP" i="1"/>
            </a:br>
            <a:r>
              <a:rPr kumimoji="1" lang="ja-JP" altLang="en-US" i="1"/>
              <a:t>学習指導、生徒指導及び職業指導といった法令に定める所掌事務や業務を遂行するために必要な場合に限って保有したうえで、</a:t>
            </a:r>
            <a:r>
              <a:rPr kumimoji="1" lang="ja-JP" altLang="en-US" b="1" i="1" u="sng"/>
              <a:t>個人情報保護法における利用目的の特定及び明示、変更等の整理を行う必要</a:t>
            </a:r>
            <a:r>
              <a:rPr kumimoji="1" lang="ja-JP" altLang="en-US" i="1"/>
              <a:t>が</a:t>
            </a:r>
            <a:br>
              <a:rPr kumimoji="1" lang="en-US" altLang="ja-JP" i="1"/>
            </a:br>
            <a:r>
              <a:rPr kumimoji="1" lang="ja-JP" altLang="en-US" i="1"/>
              <a:t>あります。</a:t>
            </a:r>
            <a:endParaRPr lang="en-US" altLang="ja-JP" i="1"/>
          </a:p>
        </p:txBody>
      </p:sp>
      <p:sp>
        <p:nvSpPr>
          <p:cNvPr id="3" name="タイトル 2">
            <a:extLst>
              <a:ext uri="{FF2B5EF4-FFF2-40B4-BE49-F238E27FC236}">
                <a16:creationId xmlns:a16="http://schemas.microsoft.com/office/drawing/2014/main" id="{5186C092-9AB6-CEEE-8F9B-1001E5D0919E}"/>
              </a:ext>
            </a:extLst>
          </p:cNvPr>
          <p:cNvSpPr>
            <a:spLocks noGrp="1"/>
          </p:cNvSpPr>
          <p:nvPr>
            <p:ph type="title"/>
          </p:nvPr>
        </p:nvSpPr>
        <p:spPr>
          <a:xfrm>
            <a:off x="354796" y="169050"/>
            <a:ext cx="5745163" cy="230832"/>
          </a:xfrm>
        </p:spPr>
        <p:txBody>
          <a:bodyPr/>
          <a:lstStyle/>
          <a:p>
            <a:r>
              <a:rPr kumimoji="1" lang="ja-JP" altLang="en-US"/>
              <a:t>データ分析のステップ③　</a:t>
            </a:r>
            <a:r>
              <a:rPr kumimoji="1" lang="ja-JP" altLang="en-US">
                <a:solidFill>
                  <a:srgbClr val="000000"/>
                </a:solidFill>
              </a:rPr>
              <a:t>仮説検証に利用するデータ項目検討</a:t>
            </a:r>
            <a:endParaRPr kumimoji="1" lang="ja-JP" altLang="en-US"/>
          </a:p>
        </p:txBody>
      </p:sp>
      <p:sp>
        <p:nvSpPr>
          <p:cNvPr id="6" name="正方形/長方形 5">
            <a:extLst>
              <a:ext uri="{FF2B5EF4-FFF2-40B4-BE49-F238E27FC236}">
                <a16:creationId xmlns:a16="http://schemas.microsoft.com/office/drawing/2014/main" id="{8F11C238-C62F-E398-35E9-AFA62BEBFBC5}"/>
              </a:ext>
            </a:extLst>
          </p:cNvPr>
          <p:cNvSpPr/>
          <p:nvPr/>
        </p:nvSpPr>
        <p:spPr>
          <a:xfrm>
            <a:off x="354797" y="3008150"/>
            <a:ext cx="9200166" cy="247650"/>
          </a:xfrm>
          <a:prstGeom prst="rect">
            <a:avLst/>
          </a:prstGeom>
          <a:solidFill>
            <a:srgbClr val="0A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関連する各種ガイドライン</a:t>
            </a:r>
          </a:p>
        </p:txBody>
      </p:sp>
      <p:pic>
        <p:nvPicPr>
          <p:cNvPr id="8" name="図 7">
            <a:extLst>
              <a:ext uri="{FF2B5EF4-FFF2-40B4-BE49-F238E27FC236}">
                <a16:creationId xmlns:a16="http://schemas.microsoft.com/office/drawing/2014/main" id="{AFE0E4EA-8827-5921-C4E3-9A9D5670F2A7}"/>
              </a:ext>
            </a:extLst>
          </p:cNvPr>
          <p:cNvPicPr>
            <a:picLocks noChangeAspect="1"/>
          </p:cNvPicPr>
          <p:nvPr/>
        </p:nvPicPr>
        <p:blipFill>
          <a:blip r:embed="rId2"/>
          <a:stretch>
            <a:fillRect/>
          </a:stretch>
        </p:blipFill>
        <p:spPr>
          <a:xfrm>
            <a:off x="631312" y="3308351"/>
            <a:ext cx="1918482" cy="2714625"/>
          </a:xfrm>
          <a:prstGeom prst="rect">
            <a:avLst/>
          </a:prstGeom>
          <a:ln>
            <a:solidFill>
              <a:schemeClr val="tx1"/>
            </a:solidFill>
          </a:ln>
        </p:spPr>
      </p:pic>
      <p:pic>
        <p:nvPicPr>
          <p:cNvPr id="10" name="図 9">
            <a:extLst>
              <a:ext uri="{FF2B5EF4-FFF2-40B4-BE49-F238E27FC236}">
                <a16:creationId xmlns:a16="http://schemas.microsoft.com/office/drawing/2014/main" id="{2A749B69-0778-82C6-5684-D0D0FB0D4AC5}"/>
              </a:ext>
            </a:extLst>
          </p:cNvPr>
          <p:cNvPicPr>
            <a:picLocks noChangeAspect="1"/>
          </p:cNvPicPr>
          <p:nvPr/>
        </p:nvPicPr>
        <p:blipFill>
          <a:blip r:embed="rId3"/>
          <a:stretch>
            <a:fillRect/>
          </a:stretch>
        </p:blipFill>
        <p:spPr>
          <a:xfrm>
            <a:off x="2697352" y="3308351"/>
            <a:ext cx="1920101" cy="2714625"/>
          </a:xfrm>
          <a:prstGeom prst="rect">
            <a:avLst/>
          </a:prstGeom>
          <a:ln>
            <a:solidFill>
              <a:schemeClr val="tx1"/>
            </a:solidFill>
          </a:ln>
        </p:spPr>
      </p:pic>
      <p:sp>
        <p:nvSpPr>
          <p:cNvPr id="12" name="テキスト ボックス 11">
            <a:extLst>
              <a:ext uri="{FF2B5EF4-FFF2-40B4-BE49-F238E27FC236}">
                <a16:creationId xmlns:a16="http://schemas.microsoft.com/office/drawing/2014/main" id="{C659B2BD-AAB0-9E6C-8E42-BCDDEDF5C1F9}"/>
              </a:ext>
            </a:extLst>
          </p:cNvPr>
          <p:cNvSpPr txBox="1"/>
          <p:nvPr/>
        </p:nvSpPr>
        <p:spPr>
          <a:xfrm>
            <a:off x="2101812" y="6128079"/>
            <a:ext cx="2962314" cy="215444"/>
          </a:xfrm>
          <a:prstGeom prst="rect">
            <a:avLst/>
          </a:prstGeom>
          <a:noFill/>
        </p:spPr>
        <p:txBody>
          <a:bodyPr wrap="square">
            <a:spAutoFit/>
          </a:bodyPr>
          <a:lstStyle/>
          <a:p>
            <a:r>
              <a:rPr lang="ja-JP" altLang="en-US" sz="800"/>
              <a:t>出所：教育データの利活用に係る留意事項（文部科学省）</a:t>
            </a:r>
          </a:p>
        </p:txBody>
      </p:sp>
      <p:pic>
        <p:nvPicPr>
          <p:cNvPr id="14" name="図 13">
            <a:extLst>
              <a:ext uri="{FF2B5EF4-FFF2-40B4-BE49-F238E27FC236}">
                <a16:creationId xmlns:a16="http://schemas.microsoft.com/office/drawing/2014/main" id="{5447B1A1-3990-AD0E-B2D6-2E39310B5CFA}"/>
              </a:ext>
            </a:extLst>
          </p:cNvPr>
          <p:cNvPicPr>
            <a:picLocks noChangeAspect="1"/>
          </p:cNvPicPr>
          <p:nvPr/>
        </p:nvPicPr>
        <p:blipFill>
          <a:blip r:embed="rId4"/>
          <a:stretch>
            <a:fillRect/>
          </a:stretch>
        </p:blipFill>
        <p:spPr>
          <a:xfrm>
            <a:off x="5269003" y="3308351"/>
            <a:ext cx="1918482" cy="2715016"/>
          </a:xfrm>
          <a:prstGeom prst="rect">
            <a:avLst/>
          </a:prstGeom>
          <a:ln>
            <a:solidFill>
              <a:schemeClr val="tx1"/>
            </a:solidFill>
          </a:ln>
        </p:spPr>
      </p:pic>
      <p:pic>
        <p:nvPicPr>
          <p:cNvPr id="16" name="図 15">
            <a:extLst>
              <a:ext uri="{FF2B5EF4-FFF2-40B4-BE49-F238E27FC236}">
                <a16:creationId xmlns:a16="http://schemas.microsoft.com/office/drawing/2014/main" id="{CF54BB0E-5EAB-2CFB-D1F7-28E48B626075}"/>
              </a:ext>
            </a:extLst>
          </p:cNvPr>
          <p:cNvPicPr>
            <a:picLocks noChangeAspect="1"/>
          </p:cNvPicPr>
          <p:nvPr/>
        </p:nvPicPr>
        <p:blipFill>
          <a:blip r:embed="rId5"/>
          <a:stretch>
            <a:fillRect/>
          </a:stretch>
        </p:blipFill>
        <p:spPr>
          <a:xfrm>
            <a:off x="7356207" y="3308351"/>
            <a:ext cx="1918481" cy="2716432"/>
          </a:xfrm>
          <a:prstGeom prst="rect">
            <a:avLst/>
          </a:prstGeom>
          <a:ln>
            <a:solidFill>
              <a:schemeClr val="tx1"/>
            </a:solidFill>
          </a:ln>
        </p:spPr>
      </p:pic>
      <p:sp>
        <p:nvSpPr>
          <p:cNvPr id="17" name="テキスト ボックス 16">
            <a:extLst>
              <a:ext uri="{FF2B5EF4-FFF2-40B4-BE49-F238E27FC236}">
                <a16:creationId xmlns:a16="http://schemas.microsoft.com/office/drawing/2014/main" id="{0B8A0D2D-F774-7F3C-683B-C9C9F1C378F9}"/>
              </a:ext>
            </a:extLst>
          </p:cNvPr>
          <p:cNvSpPr txBox="1"/>
          <p:nvPr/>
        </p:nvSpPr>
        <p:spPr>
          <a:xfrm>
            <a:off x="6592649" y="6128079"/>
            <a:ext cx="2962314" cy="338554"/>
          </a:xfrm>
          <a:prstGeom prst="rect">
            <a:avLst/>
          </a:prstGeom>
          <a:noFill/>
        </p:spPr>
        <p:txBody>
          <a:bodyPr wrap="square">
            <a:spAutoFit/>
          </a:bodyPr>
          <a:lstStyle/>
          <a:p>
            <a:r>
              <a:rPr lang="ja-JP" altLang="en-US" sz="800"/>
              <a:t>出所：こどもに関する各種データの連携に係る留意点</a:t>
            </a:r>
            <a:br>
              <a:rPr lang="en-US" altLang="ja-JP" sz="800"/>
            </a:br>
            <a:r>
              <a:rPr lang="ja-JP" altLang="en-US" sz="800"/>
              <a:t>（実証事業ガイドライン）（デジタル庁）</a:t>
            </a:r>
          </a:p>
        </p:txBody>
      </p:sp>
    </p:spTree>
    <p:extLst>
      <p:ext uri="{BB962C8B-B14F-4D97-AF65-F5344CB8AC3E}">
        <p14:creationId xmlns:p14="http://schemas.microsoft.com/office/powerpoint/2010/main" val="320981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1264962"/>
          </a:xfrm>
        </p:spPr>
        <p:txBody>
          <a:bodyPr/>
          <a:lstStyle/>
          <a:p>
            <a:r>
              <a:rPr lang="ja-JP" altLang="en-US"/>
              <a:t>ステップ</a:t>
            </a:r>
            <a:r>
              <a:rPr kumimoji="1" lang="ja-JP" altLang="en-US"/>
              <a:t>③にて整理した複数のデータ項目を、分析</a:t>
            </a:r>
            <a:r>
              <a:rPr lang="ja-JP" altLang="en-US"/>
              <a:t>可能</a:t>
            </a:r>
            <a:r>
              <a:rPr kumimoji="1" lang="ja-JP" altLang="en-US"/>
              <a:t>なデータとなるように収集・加工します。</a:t>
            </a:r>
            <a:endParaRPr kumimoji="1" lang="en-US" altLang="ja-JP"/>
          </a:p>
          <a:p>
            <a:pPr lvl="1"/>
            <a:r>
              <a:rPr lang="ja-JP" altLang="en-US"/>
              <a:t>収集とは、ステップ③にて整理したデータ項目を担当者の手元に集める作業を指す</a:t>
            </a:r>
            <a:endParaRPr lang="en-US" altLang="ja-JP"/>
          </a:p>
          <a:p>
            <a:pPr lvl="1"/>
            <a:r>
              <a:rPr lang="ja-JP" altLang="en-US"/>
              <a:t>加工とは、収集した複数のデータ項目において、おかしな表現や項目間で揃っていない表現等を修正する作業を指す</a:t>
            </a:r>
            <a:endParaRPr lang="en-US" altLang="ja-JP"/>
          </a:p>
          <a:p>
            <a:pPr lvl="1"/>
            <a:endParaRPr kumimoji="1" lang="ja-JP" altLang="en-US"/>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103688" cy="230832"/>
          </a:xfrm>
        </p:spPr>
        <p:txBody>
          <a:bodyPr/>
          <a:lstStyle/>
          <a:p>
            <a:r>
              <a:rPr kumimoji="1" lang="ja-JP" altLang="en-US"/>
              <a:t>データ分析のステップ④　データ収集・加工</a:t>
            </a:r>
            <a:endParaRPr kumimoji="1" lang="ja-JP" altLang="en-US" strike="sngStrike"/>
          </a:p>
        </p:txBody>
      </p:sp>
      <p:sp>
        <p:nvSpPr>
          <p:cNvPr id="4" name="正方形/長方形 3">
            <a:extLst>
              <a:ext uri="{FF2B5EF4-FFF2-40B4-BE49-F238E27FC236}">
                <a16:creationId xmlns:a16="http://schemas.microsoft.com/office/drawing/2014/main" id="{48E3EE3D-E00C-DED4-1238-5FB2E1F45966}"/>
              </a:ext>
            </a:extLst>
          </p:cNvPr>
          <p:cNvSpPr/>
          <p:nvPr/>
        </p:nvSpPr>
        <p:spPr>
          <a:xfrm>
            <a:off x="344637" y="5142184"/>
            <a:ext cx="9210326" cy="166779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kumimoji="1" lang="ja-JP" altLang="en-US" sz="1400" b="1">
                <a:solidFill>
                  <a:schemeClr val="accent1"/>
                </a:solidFill>
                <a:latin typeface="+mj-ea"/>
                <a:ea typeface="+mj-ea"/>
              </a:rPr>
              <a:t>留意点</a:t>
            </a:r>
            <a:endParaRPr kumimoji="1" lang="en-US" altLang="ja-JP" sz="1400" b="1">
              <a:solidFill>
                <a:schemeClr val="accent1"/>
              </a:solidFill>
              <a:latin typeface="+mj-ea"/>
              <a:ea typeface="+mj-ea"/>
            </a:endParaRPr>
          </a:p>
          <a:p>
            <a:pPr marL="360000" lvl="1" indent="-180000">
              <a:lnSpc>
                <a:spcPct val="120000"/>
              </a:lnSpc>
              <a:spcAft>
                <a:spcPts val="200"/>
              </a:spcAft>
              <a:buClr>
                <a:schemeClr val="accent1"/>
              </a:buClr>
              <a:buSzPct val="70000"/>
              <a:buFont typeface="Wingdings" panose="05000000000000000000" pitchFamily="2" charset="2"/>
              <a:buChar char="l"/>
            </a:pPr>
            <a:r>
              <a:rPr kumimoji="1" lang="ja-JP" altLang="en-US" sz="1100">
                <a:solidFill>
                  <a:schemeClr val="tx1"/>
                </a:solidFill>
                <a:latin typeface="+mn-ea"/>
              </a:rPr>
              <a:t>入力形式が揃っているか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100">
                <a:solidFill>
                  <a:schemeClr val="tx1"/>
                </a:solidFill>
                <a:latin typeface="+mn-ea"/>
              </a:rPr>
              <a:t>データの半角</a:t>
            </a:r>
            <a:r>
              <a:rPr kumimoji="1" lang="en-US" altLang="ja-JP" sz="1100">
                <a:solidFill>
                  <a:schemeClr val="tx1"/>
                </a:solidFill>
                <a:latin typeface="+mn-ea"/>
              </a:rPr>
              <a:t>/</a:t>
            </a:r>
            <a:r>
              <a:rPr kumimoji="1" lang="ja-JP" altLang="en-US" sz="1100">
                <a:solidFill>
                  <a:schemeClr val="tx1"/>
                </a:solidFill>
                <a:latin typeface="+mn-ea"/>
              </a:rPr>
              <a:t>全角、文字列が収集した複数データ間で完全一致している必要があることに留意する。</a:t>
            </a:r>
            <a:endParaRPr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kumimoji="1" lang="ja-JP" altLang="en-US" sz="1100">
                <a:solidFill>
                  <a:schemeClr val="tx1"/>
                </a:solidFill>
                <a:latin typeface="+mn-ea"/>
              </a:rPr>
              <a:t>データ単位が揃っているか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分析の目的に応じて、統合するデータの単位（学校、学年、学級、個人など）が統一されている必要があることに留意する</a:t>
            </a:r>
            <a:r>
              <a:rPr kumimoji="1" lang="ja-JP" altLang="en-US" sz="1100">
                <a:solidFill>
                  <a:schemeClr val="tx1"/>
                </a:solidFill>
                <a:latin typeface="+mn-ea"/>
              </a:rPr>
              <a:t>。</a:t>
            </a:r>
            <a:endParaRPr kumimoji="1"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kumimoji="1" lang="ja-JP" altLang="en-US" sz="1100">
                <a:solidFill>
                  <a:schemeClr val="tx1"/>
                </a:solidFill>
                <a:latin typeface="+mn-ea"/>
              </a:rPr>
              <a:t>データ取得時期が揃っているか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各データ項目の取得時期について、データ項目同士を紐づけて関係性等を把握する際にそれらの取得時期が同時期であることを推奨</a:t>
            </a:r>
            <a:r>
              <a:rPr kumimoji="1" lang="ja-JP" altLang="en-US" sz="1100">
                <a:solidFill>
                  <a:schemeClr val="tx1"/>
                </a:solidFill>
                <a:latin typeface="+mn-ea"/>
              </a:rPr>
              <a:t>。</a:t>
            </a:r>
            <a:endParaRPr kumimoji="1" lang="en-US" altLang="ja-JP" sz="1100">
              <a:solidFill>
                <a:schemeClr val="tx1"/>
              </a:solidFill>
              <a:latin typeface="+mn-ea"/>
            </a:endParaRPr>
          </a:p>
        </p:txBody>
      </p:sp>
      <p:graphicFrame>
        <p:nvGraphicFramePr>
          <p:cNvPr id="9" name="表 8">
            <a:extLst>
              <a:ext uri="{FF2B5EF4-FFF2-40B4-BE49-F238E27FC236}">
                <a16:creationId xmlns:a16="http://schemas.microsoft.com/office/drawing/2014/main" id="{1798D400-AED8-3E36-509A-02C75B83389D}"/>
              </a:ext>
            </a:extLst>
          </p:cNvPr>
          <p:cNvGraphicFramePr>
            <a:graphicFrameLocks noGrp="1"/>
          </p:cNvGraphicFramePr>
          <p:nvPr>
            <p:extLst>
              <p:ext uri="{D42A27DB-BD31-4B8C-83A1-F6EECF244321}">
                <p14:modId xmlns:p14="http://schemas.microsoft.com/office/powerpoint/2010/main" val="2076818371"/>
              </p:ext>
            </p:extLst>
          </p:nvPr>
        </p:nvGraphicFramePr>
        <p:xfrm>
          <a:off x="466815" y="2920329"/>
          <a:ext cx="3886200" cy="662940"/>
        </p:xfrm>
        <a:graphic>
          <a:graphicData uri="http://schemas.openxmlformats.org/drawingml/2006/table">
            <a:tbl>
              <a:tblPr/>
              <a:tblGrid>
                <a:gridCol w="838200">
                  <a:extLst>
                    <a:ext uri="{9D8B030D-6E8A-4147-A177-3AD203B41FA5}">
                      <a16:colId xmlns:a16="http://schemas.microsoft.com/office/drawing/2014/main" val="4001585454"/>
                    </a:ext>
                  </a:extLst>
                </a:gridCol>
                <a:gridCol w="1663700">
                  <a:extLst>
                    <a:ext uri="{9D8B030D-6E8A-4147-A177-3AD203B41FA5}">
                      <a16:colId xmlns:a16="http://schemas.microsoft.com/office/drawing/2014/main" val="2313171854"/>
                    </a:ext>
                  </a:extLst>
                </a:gridCol>
                <a:gridCol w="1384300">
                  <a:extLst>
                    <a:ext uri="{9D8B030D-6E8A-4147-A177-3AD203B41FA5}">
                      <a16:colId xmlns:a16="http://schemas.microsoft.com/office/drawing/2014/main" val="4252369875"/>
                    </a:ext>
                  </a:extLst>
                </a:gridCol>
              </a:tblGrid>
              <a:tr h="165735">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日付</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学校名</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ICT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活用率</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76652185"/>
                  </a:ext>
                </a:extLst>
              </a:tr>
              <a:tr h="165735">
                <a:tc>
                  <a:txBody>
                    <a:bodyPr/>
                    <a:lstStyle/>
                    <a:p>
                      <a:pPr algn="l" fontAlgn="t"/>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第三中</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34770"/>
                  </a:ext>
                </a:extLst>
              </a:tr>
              <a:tr h="165735">
                <a:tc>
                  <a:txBody>
                    <a:bodyPr/>
                    <a:lstStyle/>
                    <a:p>
                      <a:pPr algn="l" fontAlgn="t"/>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yyyymmdd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790272"/>
                  </a:ext>
                </a:extLst>
              </a:tr>
              <a:tr h="165735">
                <a:tc>
                  <a:txBody>
                    <a:bodyPr/>
                    <a:lstStyle/>
                    <a:p>
                      <a:pPr algn="l" fontAlgn="t"/>
                      <a:r>
                        <a:rPr kumimoji="1" lang="en-US" altLang="ja-JP" sz="1000" b="0" i="0" u="none" strike="noStrike" kern="1200" cap="none" spc="0" normalizeH="0" baseline="0" noProof="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yyyymmdd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24216"/>
                  </a:ext>
                </a:extLst>
              </a:tr>
            </a:tbl>
          </a:graphicData>
        </a:graphic>
      </p:graphicFrame>
      <p:graphicFrame>
        <p:nvGraphicFramePr>
          <p:cNvPr id="10" name="表 9">
            <a:extLst>
              <a:ext uri="{FF2B5EF4-FFF2-40B4-BE49-F238E27FC236}">
                <a16:creationId xmlns:a16="http://schemas.microsoft.com/office/drawing/2014/main" id="{F52C7F95-D526-E620-C778-5B0D46F597CC}"/>
              </a:ext>
            </a:extLst>
          </p:cNvPr>
          <p:cNvGraphicFramePr>
            <a:graphicFrameLocks noGrp="1"/>
          </p:cNvGraphicFramePr>
          <p:nvPr>
            <p:extLst>
              <p:ext uri="{D42A27DB-BD31-4B8C-83A1-F6EECF244321}">
                <p14:modId xmlns:p14="http://schemas.microsoft.com/office/powerpoint/2010/main" val="383395380"/>
              </p:ext>
            </p:extLst>
          </p:nvPr>
        </p:nvGraphicFramePr>
        <p:xfrm>
          <a:off x="3554359" y="2100436"/>
          <a:ext cx="3524357" cy="314034"/>
        </p:xfrm>
        <a:graphic>
          <a:graphicData uri="http://schemas.openxmlformats.org/drawingml/2006/table">
            <a:tbl>
              <a:tblPr/>
              <a:tblGrid>
                <a:gridCol w="1149247">
                  <a:extLst>
                    <a:ext uri="{9D8B030D-6E8A-4147-A177-3AD203B41FA5}">
                      <a16:colId xmlns:a16="http://schemas.microsoft.com/office/drawing/2014/main" val="2619934489"/>
                    </a:ext>
                  </a:extLst>
                </a:gridCol>
                <a:gridCol w="1042925">
                  <a:extLst>
                    <a:ext uri="{9D8B030D-6E8A-4147-A177-3AD203B41FA5}">
                      <a16:colId xmlns:a16="http://schemas.microsoft.com/office/drawing/2014/main" val="1013413838"/>
                    </a:ext>
                  </a:extLst>
                </a:gridCol>
                <a:gridCol w="1332185">
                  <a:extLst>
                    <a:ext uri="{9D8B030D-6E8A-4147-A177-3AD203B41FA5}">
                      <a16:colId xmlns:a16="http://schemas.microsoft.com/office/drawing/2014/main" val="432971508"/>
                    </a:ext>
                  </a:extLst>
                </a:gridCol>
              </a:tblGrid>
              <a:tr h="0">
                <a:tc>
                  <a:txBody>
                    <a:bodyPr/>
                    <a:lstStyle/>
                    <a:p>
                      <a:pPr algn="ctr" fontAlgn="ctr"/>
                      <a:r>
                        <a:rPr lang="ja-JP" altLang="en-US" sz="1000" b="0" i="0" u="none" strike="noStrike">
                          <a:solidFill>
                            <a:srgbClr val="000000"/>
                          </a:solidFill>
                          <a:effectLst/>
                          <a:latin typeface="MS Gothic" panose="020B0609070205080204" pitchFamily="49" charset="-128"/>
                          <a:ea typeface="MS Gothic" panose="020B0609070205080204" pitchFamily="49" charset="-128"/>
                        </a:rPr>
                        <a:t>学校種</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zh-CN" altLang="en-US" sz="1000" b="0" i="0" u="none" strike="noStrike">
                          <a:solidFill>
                            <a:srgbClr val="000000"/>
                          </a:solidFill>
                          <a:effectLst/>
                          <a:latin typeface="MS Gothic" panose="020B0609070205080204" pitchFamily="49" charset="-128"/>
                          <a:ea typeface="MS Gothic" panose="020B0609070205080204" pitchFamily="49" charset="-128"/>
                        </a:rPr>
                        <a:t>都道府県番号</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MS Gothic" panose="020B0609070205080204" pitchFamily="49" charset="-128"/>
                          <a:ea typeface="MS Gothic" panose="020B0609070205080204" pitchFamily="49" charset="-128"/>
                        </a:rPr>
                        <a:t>学校名</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90225376"/>
                  </a:ext>
                </a:extLst>
              </a:tr>
              <a:tr h="0">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●●市立第三中学校</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384992"/>
                  </a:ext>
                </a:extLst>
              </a:tr>
            </a:tbl>
          </a:graphicData>
        </a:graphic>
      </p:graphicFrame>
      <p:sp>
        <p:nvSpPr>
          <p:cNvPr id="11" name="テキスト ボックス 10">
            <a:extLst>
              <a:ext uri="{FF2B5EF4-FFF2-40B4-BE49-F238E27FC236}">
                <a16:creationId xmlns:a16="http://schemas.microsoft.com/office/drawing/2014/main" id="{29789D21-4870-9714-E8F5-80D0FC48CAA8}"/>
              </a:ext>
            </a:extLst>
          </p:cNvPr>
          <p:cNvSpPr txBox="1"/>
          <p:nvPr/>
        </p:nvSpPr>
        <p:spPr>
          <a:xfrm>
            <a:off x="3393567" y="1815247"/>
            <a:ext cx="2682145" cy="253916"/>
          </a:xfrm>
          <a:prstGeom prst="rect">
            <a:avLst/>
          </a:prstGeom>
          <a:noFill/>
        </p:spPr>
        <p:txBody>
          <a:bodyPr wrap="none" rtlCol="0">
            <a:spAutoFit/>
          </a:bodyPr>
          <a:lstStyle/>
          <a:p>
            <a:r>
              <a:rPr kumimoji="1" lang="ja-JP" altLang="en-US" sz="1050" b="1"/>
              <a:t>「学校情報（マスタ）」のデータファイル</a:t>
            </a:r>
          </a:p>
        </p:txBody>
      </p:sp>
      <p:sp>
        <p:nvSpPr>
          <p:cNvPr id="12" name="テキスト ボックス 11">
            <a:extLst>
              <a:ext uri="{FF2B5EF4-FFF2-40B4-BE49-F238E27FC236}">
                <a16:creationId xmlns:a16="http://schemas.microsoft.com/office/drawing/2014/main" id="{917F9BBA-55BA-B535-8474-4B3C4E2385CC}"/>
              </a:ext>
            </a:extLst>
          </p:cNvPr>
          <p:cNvSpPr txBox="1"/>
          <p:nvPr/>
        </p:nvSpPr>
        <p:spPr>
          <a:xfrm>
            <a:off x="344637" y="2634302"/>
            <a:ext cx="2767104" cy="253916"/>
          </a:xfrm>
          <a:prstGeom prst="rect">
            <a:avLst/>
          </a:prstGeom>
          <a:noFill/>
        </p:spPr>
        <p:txBody>
          <a:bodyPr wrap="none" rtlCol="0">
            <a:spAutoFit/>
          </a:bodyPr>
          <a:lstStyle/>
          <a:p>
            <a:r>
              <a:rPr lang="ja-JP" altLang="en-US" sz="1050" b="1"/>
              <a:t>「学校ごとの</a:t>
            </a:r>
            <a:r>
              <a:rPr lang="en-US" altLang="ja-JP" sz="1050" b="1"/>
              <a:t>ICT</a:t>
            </a:r>
            <a:r>
              <a:rPr lang="ja-JP" altLang="en-US" sz="1050" b="1"/>
              <a:t>活用率」</a:t>
            </a:r>
            <a:r>
              <a:rPr kumimoji="1" lang="ja-JP" altLang="en-US" sz="1050" b="1"/>
              <a:t>のデータファイル</a:t>
            </a:r>
          </a:p>
        </p:txBody>
      </p:sp>
      <p:sp>
        <p:nvSpPr>
          <p:cNvPr id="13" name="正方形/長方形 12">
            <a:extLst>
              <a:ext uri="{FF2B5EF4-FFF2-40B4-BE49-F238E27FC236}">
                <a16:creationId xmlns:a16="http://schemas.microsoft.com/office/drawing/2014/main" id="{9D2830D3-1534-D2CF-9974-7742E35D082A}"/>
              </a:ext>
            </a:extLst>
          </p:cNvPr>
          <p:cNvSpPr/>
          <p:nvPr/>
        </p:nvSpPr>
        <p:spPr>
          <a:xfrm>
            <a:off x="5754334" y="2094728"/>
            <a:ext cx="1324381" cy="3140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4" name="正方形/長方形 13">
            <a:extLst>
              <a:ext uri="{FF2B5EF4-FFF2-40B4-BE49-F238E27FC236}">
                <a16:creationId xmlns:a16="http://schemas.microsoft.com/office/drawing/2014/main" id="{71B29464-4191-9C5D-448F-0BE59B2784BF}"/>
              </a:ext>
            </a:extLst>
          </p:cNvPr>
          <p:cNvSpPr/>
          <p:nvPr/>
        </p:nvSpPr>
        <p:spPr>
          <a:xfrm>
            <a:off x="1301198" y="2920329"/>
            <a:ext cx="1665622" cy="338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cxnSp>
        <p:nvCxnSpPr>
          <p:cNvPr id="16" name="直線矢印コネクタ 15">
            <a:extLst>
              <a:ext uri="{FF2B5EF4-FFF2-40B4-BE49-F238E27FC236}">
                <a16:creationId xmlns:a16="http://schemas.microsoft.com/office/drawing/2014/main" id="{CA34409D-8909-68C6-6960-6EF20F962A0D}"/>
              </a:ext>
            </a:extLst>
          </p:cNvPr>
          <p:cNvCxnSpPr>
            <a:cxnSpLocks/>
            <a:stCxn id="13" idx="2"/>
            <a:endCxn id="14" idx="0"/>
          </p:cNvCxnSpPr>
          <p:nvPr/>
        </p:nvCxnSpPr>
        <p:spPr>
          <a:xfrm flipH="1">
            <a:off x="2134009" y="2408762"/>
            <a:ext cx="4282516" cy="511567"/>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3C5F6B4-CEC2-BD76-52BC-8BFF1FB5E3AA}"/>
              </a:ext>
            </a:extLst>
          </p:cNvPr>
          <p:cNvSpPr txBox="1"/>
          <p:nvPr/>
        </p:nvSpPr>
        <p:spPr>
          <a:xfrm>
            <a:off x="2868155" y="2448064"/>
            <a:ext cx="1309974" cy="246221"/>
          </a:xfrm>
          <a:prstGeom prst="rect">
            <a:avLst/>
          </a:prstGeom>
          <a:noFill/>
        </p:spPr>
        <p:txBody>
          <a:bodyPr wrap="none" rtlCol="0">
            <a:spAutoFit/>
          </a:bodyPr>
          <a:lstStyle/>
          <a:p>
            <a:r>
              <a:rPr kumimoji="1" lang="ja-JP" altLang="en-US" sz="1000" b="1">
                <a:solidFill>
                  <a:srgbClr val="FF0000"/>
                </a:solidFill>
              </a:rPr>
              <a:t>完全一致していない</a:t>
            </a:r>
          </a:p>
        </p:txBody>
      </p:sp>
      <p:sp>
        <p:nvSpPr>
          <p:cNvPr id="24" name="テキスト ボックス 23">
            <a:extLst>
              <a:ext uri="{FF2B5EF4-FFF2-40B4-BE49-F238E27FC236}">
                <a16:creationId xmlns:a16="http://schemas.microsoft.com/office/drawing/2014/main" id="{BD315056-CF4B-060F-3C73-69345E4B7A04}"/>
              </a:ext>
            </a:extLst>
          </p:cNvPr>
          <p:cNvSpPr txBox="1"/>
          <p:nvPr/>
        </p:nvSpPr>
        <p:spPr>
          <a:xfrm>
            <a:off x="351037" y="1815247"/>
            <a:ext cx="2682145" cy="253916"/>
          </a:xfrm>
          <a:prstGeom prst="rect">
            <a:avLst/>
          </a:prstGeom>
          <a:noFill/>
        </p:spPr>
        <p:txBody>
          <a:bodyPr wrap="none" rtlCol="0">
            <a:spAutoFit/>
          </a:bodyPr>
          <a:lstStyle/>
          <a:p>
            <a:r>
              <a:rPr kumimoji="1" lang="ja-JP" altLang="en-US" sz="1050" b="1"/>
              <a:t>「</a:t>
            </a:r>
            <a:r>
              <a:rPr lang="ja-JP" altLang="en-US" sz="1050" b="1"/>
              <a:t>日付</a:t>
            </a:r>
            <a:r>
              <a:rPr kumimoji="1" lang="ja-JP" altLang="en-US" sz="1050" b="1"/>
              <a:t>情報（マスタ）」のデータファイル</a:t>
            </a:r>
          </a:p>
        </p:txBody>
      </p:sp>
      <p:graphicFrame>
        <p:nvGraphicFramePr>
          <p:cNvPr id="25" name="表 24">
            <a:extLst>
              <a:ext uri="{FF2B5EF4-FFF2-40B4-BE49-F238E27FC236}">
                <a16:creationId xmlns:a16="http://schemas.microsoft.com/office/drawing/2014/main" id="{0AC3AC41-AEC4-D9EB-D853-DA7FAC2F4B13}"/>
              </a:ext>
            </a:extLst>
          </p:cNvPr>
          <p:cNvGraphicFramePr>
            <a:graphicFrameLocks noGrp="1"/>
          </p:cNvGraphicFramePr>
          <p:nvPr>
            <p:extLst>
              <p:ext uri="{D42A27DB-BD31-4B8C-83A1-F6EECF244321}">
                <p14:modId xmlns:p14="http://schemas.microsoft.com/office/powerpoint/2010/main" val="19491975"/>
              </p:ext>
            </p:extLst>
          </p:nvPr>
        </p:nvGraphicFramePr>
        <p:xfrm>
          <a:off x="481797" y="2097145"/>
          <a:ext cx="819400" cy="314034"/>
        </p:xfrm>
        <a:graphic>
          <a:graphicData uri="http://schemas.openxmlformats.org/drawingml/2006/table">
            <a:tbl>
              <a:tblPr/>
              <a:tblGrid>
                <a:gridCol w="819400">
                  <a:extLst>
                    <a:ext uri="{9D8B030D-6E8A-4147-A177-3AD203B41FA5}">
                      <a16:colId xmlns:a16="http://schemas.microsoft.com/office/drawing/2014/main" val="2619934489"/>
                    </a:ext>
                  </a:extLst>
                </a:gridCol>
              </a:tblGrid>
              <a:tr h="35079">
                <a:tc>
                  <a:txBody>
                    <a:bodyPr/>
                    <a:lstStyle/>
                    <a:p>
                      <a:pPr algn="ctr" fontAlgn="ctr"/>
                      <a:r>
                        <a:rPr lang="ja-JP" altLang="en-US" sz="1000" b="0" i="0" u="none" strike="noStrike">
                          <a:solidFill>
                            <a:srgbClr val="000000"/>
                          </a:solidFill>
                          <a:effectLst/>
                          <a:latin typeface="MS Gothic" panose="020B0609070205080204" pitchFamily="49" charset="-128"/>
                          <a:ea typeface="MS Gothic" panose="020B0609070205080204" pitchFamily="49" charset="-128"/>
                        </a:rPr>
                        <a:t>日付</a:t>
                      </a: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90225376"/>
                  </a:ext>
                </a:extLst>
              </a:tr>
              <a:tr h="0">
                <a:tc>
                  <a:txBody>
                    <a:bodyPr/>
                    <a:lstStyle/>
                    <a:p>
                      <a:pPr algn="ctr" fontAlgn="ctr"/>
                      <a:r>
                        <a:rPr lang="en-US" altLang="ja-JP" sz="1000" b="0" i="0" u="none" strike="noStrike" err="1">
                          <a:solidFill>
                            <a:srgbClr val="000000"/>
                          </a:solidFill>
                          <a:effectLst/>
                          <a:latin typeface="ＭＳ ゴシック" panose="020B0609070205080204" pitchFamily="49" charset="-128"/>
                          <a:ea typeface="ＭＳ ゴシック" panose="020B0609070205080204" pitchFamily="49" charset="-128"/>
                        </a:rPr>
                        <a:t>yyyy</a:t>
                      </a: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/mm/dd</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4617" marR="4617" marT="46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384992"/>
                  </a:ext>
                </a:extLst>
              </a:tr>
            </a:tbl>
          </a:graphicData>
        </a:graphic>
      </p:graphicFrame>
      <p:sp>
        <p:nvSpPr>
          <p:cNvPr id="29" name="正方形/長方形 28">
            <a:extLst>
              <a:ext uri="{FF2B5EF4-FFF2-40B4-BE49-F238E27FC236}">
                <a16:creationId xmlns:a16="http://schemas.microsoft.com/office/drawing/2014/main" id="{6EFECD4C-B5DE-A5FC-4F0C-A47C8174AEE6}"/>
              </a:ext>
            </a:extLst>
          </p:cNvPr>
          <p:cNvSpPr/>
          <p:nvPr/>
        </p:nvSpPr>
        <p:spPr>
          <a:xfrm>
            <a:off x="468387" y="2916533"/>
            <a:ext cx="832811" cy="6667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32" name="正方形/長方形 31">
            <a:extLst>
              <a:ext uri="{FF2B5EF4-FFF2-40B4-BE49-F238E27FC236}">
                <a16:creationId xmlns:a16="http://schemas.microsoft.com/office/drawing/2014/main" id="{CA5B5F90-E15A-D2CC-50CD-E9A7D8955A6A}"/>
              </a:ext>
            </a:extLst>
          </p:cNvPr>
          <p:cNvSpPr/>
          <p:nvPr/>
        </p:nvSpPr>
        <p:spPr>
          <a:xfrm>
            <a:off x="468386" y="2111040"/>
            <a:ext cx="832811" cy="313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cxnSp>
        <p:nvCxnSpPr>
          <p:cNvPr id="33" name="直線矢印コネクタ 32">
            <a:extLst>
              <a:ext uri="{FF2B5EF4-FFF2-40B4-BE49-F238E27FC236}">
                <a16:creationId xmlns:a16="http://schemas.microsoft.com/office/drawing/2014/main" id="{30D7E0A3-C8A9-1281-0B7C-998E9CB85ACF}"/>
              </a:ext>
            </a:extLst>
          </p:cNvPr>
          <p:cNvCxnSpPr>
            <a:cxnSpLocks/>
            <a:stCxn id="25" idx="2"/>
            <a:endCxn id="29" idx="0"/>
          </p:cNvCxnSpPr>
          <p:nvPr/>
        </p:nvCxnSpPr>
        <p:spPr>
          <a:xfrm flipH="1">
            <a:off x="884793" y="2411179"/>
            <a:ext cx="6704" cy="505354"/>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DC28B864-F736-E29B-792A-2FCFCA0B0437}"/>
              </a:ext>
            </a:extLst>
          </p:cNvPr>
          <p:cNvSpPr txBox="1"/>
          <p:nvPr/>
        </p:nvSpPr>
        <p:spPr>
          <a:xfrm>
            <a:off x="4355031" y="2629029"/>
            <a:ext cx="3207929" cy="253916"/>
          </a:xfrm>
          <a:prstGeom prst="rect">
            <a:avLst/>
          </a:prstGeom>
          <a:noFill/>
        </p:spPr>
        <p:txBody>
          <a:bodyPr wrap="none" rtlCol="0">
            <a:spAutoFit/>
          </a:bodyPr>
          <a:lstStyle/>
          <a:p>
            <a:r>
              <a:rPr lang="ja-JP" altLang="en-US" sz="1050" b="1"/>
              <a:t>「学校ごとの端末持ち帰り状況」</a:t>
            </a:r>
            <a:r>
              <a:rPr kumimoji="1" lang="ja-JP" altLang="en-US" sz="1050" b="1"/>
              <a:t>のデータファイル</a:t>
            </a:r>
          </a:p>
        </p:txBody>
      </p:sp>
      <p:graphicFrame>
        <p:nvGraphicFramePr>
          <p:cNvPr id="39" name="表 38">
            <a:extLst>
              <a:ext uri="{FF2B5EF4-FFF2-40B4-BE49-F238E27FC236}">
                <a16:creationId xmlns:a16="http://schemas.microsoft.com/office/drawing/2014/main" id="{A1B073CB-5693-CAD9-70D1-C671392BB39B}"/>
              </a:ext>
            </a:extLst>
          </p:cNvPr>
          <p:cNvGraphicFramePr>
            <a:graphicFrameLocks noGrp="1"/>
          </p:cNvGraphicFramePr>
          <p:nvPr>
            <p:extLst>
              <p:ext uri="{D42A27DB-BD31-4B8C-83A1-F6EECF244321}">
                <p14:modId xmlns:p14="http://schemas.microsoft.com/office/powerpoint/2010/main" val="2819428212"/>
              </p:ext>
            </p:extLst>
          </p:nvPr>
        </p:nvGraphicFramePr>
        <p:xfrm>
          <a:off x="4879891" y="2912428"/>
          <a:ext cx="3340100" cy="662940"/>
        </p:xfrm>
        <a:graphic>
          <a:graphicData uri="http://schemas.openxmlformats.org/drawingml/2006/table">
            <a:tbl>
              <a:tblPr/>
              <a:tblGrid>
                <a:gridCol w="838200">
                  <a:extLst>
                    <a:ext uri="{9D8B030D-6E8A-4147-A177-3AD203B41FA5}">
                      <a16:colId xmlns:a16="http://schemas.microsoft.com/office/drawing/2014/main" val="4001585454"/>
                    </a:ext>
                  </a:extLst>
                </a:gridCol>
                <a:gridCol w="1663700">
                  <a:extLst>
                    <a:ext uri="{9D8B030D-6E8A-4147-A177-3AD203B41FA5}">
                      <a16:colId xmlns:a16="http://schemas.microsoft.com/office/drawing/2014/main" val="2313171854"/>
                    </a:ext>
                  </a:extLst>
                </a:gridCol>
                <a:gridCol w="838200">
                  <a:extLst>
                    <a:ext uri="{9D8B030D-6E8A-4147-A177-3AD203B41FA5}">
                      <a16:colId xmlns:a16="http://schemas.microsoft.com/office/drawing/2014/main" val="962501501"/>
                    </a:ext>
                  </a:extLst>
                </a:gridCol>
              </a:tblGrid>
              <a:tr h="165735">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日付</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学校名</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持ち帰り有無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76652185"/>
                  </a:ext>
                </a:extLst>
              </a:tr>
              <a:tr h="165735">
                <a:tc>
                  <a:txBody>
                    <a:bodyPr/>
                    <a:lstStyle/>
                    <a:p>
                      <a:pPr algn="l"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第三中</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有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34770"/>
                  </a:ext>
                </a:extLst>
              </a:tr>
              <a:tr h="165735">
                <a:tc>
                  <a:txBody>
                    <a:bodyPr/>
                    <a:lstStyle/>
                    <a:p>
                      <a:pPr algn="l"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130621"/>
                  </a:ext>
                </a:extLst>
              </a:tr>
              <a:tr h="165735">
                <a:tc>
                  <a:txBody>
                    <a:bodyPr/>
                    <a:lstStyle/>
                    <a:p>
                      <a:pPr algn="l"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空白</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874239"/>
                  </a:ext>
                </a:extLst>
              </a:tr>
            </a:tbl>
          </a:graphicData>
        </a:graphic>
      </p:graphicFrame>
      <p:sp>
        <p:nvSpPr>
          <p:cNvPr id="40" name="正方形/長方形 39">
            <a:extLst>
              <a:ext uri="{FF2B5EF4-FFF2-40B4-BE49-F238E27FC236}">
                <a16:creationId xmlns:a16="http://schemas.microsoft.com/office/drawing/2014/main" id="{EF0580AD-7CE8-3756-F9B7-FC692FBA5375}"/>
              </a:ext>
            </a:extLst>
          </p:cNvPr>
          <p:cNvSpPr/>
          <p:nvPr/>
        </p:nvSpPr>
        <p:spPr>
          <a:xfrm>
            <a:off x="5717130" y="2904527"/>
            <a:ext cx="1665622" cy="338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cxnSp>
        <p:nvCxnSpPr>
          <p:cNvPr id="41" name="直線矢印コネクタ 40">
            <a:extLst>
              <a:ext uri="{FF2B5EF4-FFF2-40B4-BE49-F238E27FC236}">
                <a16:creationId xmlns:a16="http://schemas.microsoft.com/office/drawing/2014/main" id="{B273B448-7B75-5532-55EB-E581713EA5EE}"/>
              </a:ext>
            </a:extLst>
          </p:cNvPr>
          <p:cNvCxnSpPr>
            <a:cxnSpLocks/>
            <a:stCxn id="13" idx="2"/>
            <a:endCxn id="40" idx="0"/>
          </p:cNvCxnSpPr>
          <p:nvPr/>
        </p:nvCxnSpPr>
        <p:spPr>
          <a:xfrm>
            <a:off x="6416525" y="2408762"/>
            <a:ext cx="133416" cy="495765"/>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6B60B1D3-C942-8EE1-9951-A8F2F0C9828B}"/>
              </a:ext>
            </a:extLst>
          </p:cNvPr>
          <p:cNvSpPr/>
          <p:nvPr/>
        </p:nvSpPr>
        <p:spPr>
          <a:xfrm>
            <a:off x="7387180" y="3402147"/>
            <a:ext cx="832811" cy="1732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45" name="テキスト ボックス 44">
            <a:extLst>
              <a:ext uri="{FF2B5EF4-FFF2-40B4-BE49-F238E27FC236}">
                <a16:creationId xmlns:a16="http://schemas.microsoft.com/office/drawing/2014/main" id="{A3970C64-157F-B889-6019-A0C30F60AA6D}"/>
              </a:ext>
            </a:extLst>
          </p:cNvPr>
          <p:cNvSpPr txBox="1"/>
          <p:nvPr/>
        </p:nvSpPr>
        <p:spPr>
          <a:xfrm>
            <a:off x="8166570" y="3272896"/>
            <a:ext cx="710451" cy="415498"/>
          </a:xfrm>
          <a:prstGeom prst="rect">
            <a:avLst/>
          </a:prstGeom>
          <a:noFill/>
        </p:spPr>
        <p:txBody>
          <a:bodyPr wrap="none" rtlCol="0">
            <a:spAutoFit/>
          </a:bodyPr>
          <a:lstStyle/>
          <a:p>
            <a:r>
              <a:rPr kumimoji="1" lang="ja-JP" altLang="en-US" sz="1000" b="1">
                <a:solidFill>
                  <a:srgbClr val="FF0000"/>
                </a:solidFill>
              </a:rPr>
              <a:t>空白の</a:t>
            </a:r>
            <a:endParaRPr kumimoji="1" lang="en-US" altLang="ja-JP" sz="1000" b="1">
              <a:solidFill>
                <a:srgbClr val="FF0000"/>
              </a:solidFill>
            </a:endParaRPr>
          </a:p>
          <a:p>
            <a:r>
              <a:rPr kumimoji="1" lang="ja-JP" altLang="en-US" sz="1000" b="1">
                <a:solidFill>
                  <a:srgbClr val="FF0000"/>
                </a:solidFill>
              </a:rPr>
              <a:t>意味は？</a:t>
            </a:r>
          </a:p>
        </p:txBody>
      </p:sp>
      <p:graphicFrame>
        <p:nvGraphicFramePr>
          <p:cNvPr id="47" name="表 46">
            <a:extLst>
              <a:ext uri="{FF2B5EF4-FFF2-40B4-BE49-F238E27FC236}">
                <a16:creationId xmlns:a16="http://schemas.microsoft.com/office/drawing/2014/main" id="{C8270A3A-E511-4F47-6625-75D1D833BF36}"/>
              </a:ext>
            </a:extLst>
          </p:cNvPr>
          <p:cNvGraphicFramePr>
            <a:graphicFrameLocks noGrp="1"/>
          </p:cNvGraphicFramePr>
          <p:nvPr>
            <p:extLst>
              <p:ext uri="{D42A27DB-BD31-4B8C-83A1-F6EECF244321}">
                <p14:modId xmlns:p14="http://schemas.microsoft.com/office/powerpoint/2010/main" val="839598769"/>
              </p:ext>
            </p:extLst>
          </p:nvPr>
        </p:nvGraphicFramePr>
        <p:xfrm>
          <a:off x="466815" y="3706011"/>
          <a:ext cx="3886200" cy="662940"/>
        </p:xfrm>
        <a:graphic>
          <a:graphicData uri="http://schemas.openxmlformats.org/drawingml/2006/table">
            <a:tbl>
              <a:tblPr/>
              <a:tblGrid>
                <a:gridCol w="838200">
                  <a:extLst>
                    <a:ext uri="{9D8B030D-6E8A-4147-A177-3AD203B41FA5}">
                      <a16:colId xmlns:a16="http://schemas.microsoft.com/office/drawing/2014/main" val="4001585454"/>
                    </a:ext>
                  </a:extLst>
                </a:gridCol>
                <a:gridCol w="1663700">
                  <a:extLst>
                    <a:ext uri="{9D8B030D-6E8A-4147-A177-3AD203B41FA5}">
                      <a16:colId xmlns:a16="http://schemas.microsoft.com/office/drawing/2014/main" val="2313171854"/>
                    </a:ext>
                  </a:extLst>
                </a:gridCol>
                <a:gridCol w="1384300">
                  <a:extLst>
                    <a:ext uri="{9D8B030D-6E8A-4147-A177-3AD203B41FA5}">
                      <a16:colId xmlns:a16="http://schemas.microsoft.com/office/drawing/2014/main" val="4252369875"/>
                    </a:ext>
                  </a:extLst>
                </a:gridCol>
              </a:tblGrid>
              <a:tr h="165735">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日付</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学校名</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ICT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活用率</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76652185"/>
                  </a:ext>
                </a:extLst>
              </a:tr>
              <a:tr h="165735">
                <a:tc>
                  <a:txBody>
                    <a:bodyPr/>
                    <a:lstStyle/>
                    <a:p>
                      <a:pPr algn="l" fontAlgn="t"/>
                      <a:r>
                        <a:rPr lang="en-US" altLang="ja-JP" sz="1000" b="0" i="0" u="none" strike="noStrike" err="1">
                          <a:solidFill>
                            <a:srgbClr val="FF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rPr>
                        <a:t>●●市立第三中学校</a:t>
                      </a: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34770"/>
                  </a:ext>
                </a:extLst>
              </a:tr>
              <a:tr h="16573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yyyy/mm/dd</a:t>
                      </a:r>
                      <a:endParaRPr kumimoji="1" lang="ja-JP" altLang="en-US" sz="1000"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746857"/>
                  </a:ext>
                </a:extLst>
              </a:tr>
              <a:tr h="16573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err="1">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yyyy</a:t>
                      </a:r>
                      <a:r>
                        <a:rPr kumimoji="1" lang="en-US" altLang="ja-JP" sz="1000"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/mm/dd</a:t>
                      </a:r>
                      <a:endParaRPr kumimoji="1" lang="ja-JP" altLang="en-US" sz="1000"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449537"/>
                  </a:ext>
                </a:extLst>
              </a:tr>
            </a:tbl>
          </a:graphicData>
        </a:graphic>
      </p:graphicFrame>
      <p:graphicFrame>
        <p:nvGraphicFramePr>
          <p:cNvPr id="48" name="表 47">
            <a:extLst>
              <a:ext uri="{FF2B5EF4-FFF2-40B4-BE49-F238E27FC236}">
                <a16:creationId xmlns:a16="http://schemas.microsoft.com/office/drawing/2014/main" id="{C1B27A41-31EC-54A7-7F4F-D15E2F34D9D5}"/>
              </a:ext>
            </a:extLst>
          </p:cNvPr>
          <p:cNvGraphicFramePr>
            <a:graphicFrameLocks noGrp="1"/>
          </p:cNvGraphicFramePr>
          <p:nvPr>
            <p:extLst>
              <p:ext uri="{D42A27DB-BD31-4B8C-83A1-F6EECF244321}">
                <p14:modId xmlns:p14="http://schemas.microsoft.com/office/powerpoint/2010/main" val="824358178"/>
              </p:ext>
            </p:extLst>
          </p:nvPr>
        </p:nvGraphicFramePr>
        <p:xfrm>
          <a:off x="4879891" y="3698110"/>
          <a:ext cx="3340100" cy="662940"/>
        </p:xfrm>
        <a:graphic>
          <a:graphicData uri="http://schemas.openxmlformats.org/drawingml/2006/table">
            <a:tbl>
              <a:tblPr/>
              <a:tblGrid>
                <a:gridCol w="838200">
                  <a:extLst>
                    <a:ext uri="{9D8B030D-6E8A-4147-A177-3AD203B41FA5}">
                      <a16:colId xmlns:a16="http://schemas.microsoft.com/office/drawing/2014/main" val="4001585454"/>
                    </a:ext>
                  </a:extLst>
                </a:gridCol>
                <a:gridCol w="1663700">
                  <a:extLst>
                    <a:ext uri="{9D8B030D-6E8A-4147-A177-3AD203B41FA5}">
                      <a16:colId xmlns:a16="http://schemas.microsoft.com/office/drawing/2014/main" val="2313171854"/>
                    </a:ext>
                  </a:extLst>
                </a:gridCol>
                <a:gridCol w="838200">
                  <a:extLst>
                    <a:ext uri="{9D8B030D-6E8A-4147-A177-3AD203B41FA5}">
                      <a16:colId xmlns:a16="http://schemas.microsoft.com/office/drawing/2014/main" val="962501501"/>
                    </a:ext>
                  </a:extLst>
                </a:gridCol>
              </a:tblGrid>
              <a:tr h="165735">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日付</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学校名</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持ち帰り有無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76652185"/>
                  </a:ext>
                </a:extLst>
              </a:tr>
              <a:tr h="165735">
                <a:tc>
                  <a:txBody>
                    <a:bodyPr/>
                    <a:lstStyle/>
                    <a:p>
                      <a:pPr algn="l"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rPr>
                        <a:t>●●市立第三中学校</a:t>
                      </a: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有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34770"/>
                  </a:ext>
                </a:extLst>
              </a:tr>
              <a:tr h="165735">
                <a:tc>
                  <a:txBody>
                    <a:bodyPr/>
                    <a:lstStyle/>
                    <a:p>
                      <a:pPr algn="l"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130621"/>
                  </a:ext>
                </a:extLst>
              </a:tr>
              <a:tr h="165735">
                <a:tc>
                  <a:txBody>
                    <a:bodyPr/>
                    <a:lstStyle/>
                    <a:p>
                      <a:pPr algn="l"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err="1">
                          <a:solidFill>
                            <a:srgbClr val="000000"/>
                          </a:solidFill>
                          <a:effectLst/>
                          <a:latin typeface="ＭＳ Ｐゴシック" panose="020B0600070205080204" pitchFamily="50" charset="-128"/>
                          <a:ea typeface="ＭＳ Ｐゴシック" panose="020B0600070205080204" pitchFamily="50" charset="-128"/>
                        </a:rPr>
                        <a:t>yyyy</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/mm/dd</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rPr>
                        <a:t>無</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874239"/>
                  </a:ext>
                </a:extLst>
              </a:tr>
            </a:tbl>
          </a:graphicData>
        </a:graphic>
      </p:graphicFrame>
      <p:sp>
        <p:nvSpPr>
          <p:cNvPr id="50" name="二等辺三角形 49">
            <a:extLst>
              <a:ext uri="{FF2B5EF4-FFF2-40B4-BE49-F238E27FC236}">
                <a16:creationId xmlns:a16="http://schemas.microsoft.com/office/drawing/2014/main" id="{15F2A686-AE76-A98C-9F63-3F8F41DC9DD6}"/>
              </a:ext>
            </a:extLst>
          </p:cNvPr>
          <p:cNvSpPr/>
          <p:nvPr/>
        </p:nvSpPr>
        <p:spPr>
          <a:xfrm flipV="1">
            <a:off x="1879388" y="3604941"/>
            <a:ext cx="509241" cy="6738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D4A6B463-2D4E-C811-3FCC-E7E8DA37E760}"/>
              </a:ext>
            </a:extLst>
          </p:cNvPr>
          <p:cNvSpPr/>
          <p:nvPr/>
        </p:nvSpPr>
        <p:spPr>
          <a:xfrm flipV="1">
            <a:off x="6295320" y="3598191"/>
            <a:ext cx="509241" cy="6738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AE4434E6-E1AF-E8AB-0970-08F0BD2B41D1}"/>
              </a:ext>
            </a:extLst>
          </p:cNvPr>
          <p:cNvSpPr/>
          <p:nvPr/>
        </p:nvSpPr>
        <p:spPr>
          <a:xfrm>
            <a:off x="406935" y="3672736"/>
            <a:ext cx="7869962" cy="733113"/>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20" name="二等辺三角形 19">
            <a:extLst>
              <a:ext uri="{FF2B5EF4-FFF2-40B4-BE49-F238E27FC236}">
                <a16:creationId xmlns:a16="http://schemas.microsoft.com/office/drawing/2014/main" id="{CD25F123-DB53-63DC-1454-6D2E43A3B973}"/>
              </a:ext>
            </a:extLst>
          </p:cNvPr>
          <p:cNvSpPr/>
          <p:nvPr/>
        </p:nvSpPr>
        <p:spPr>
          <a:xfrm flipV="1">
            <a:off x="3923508" y="4493342"/>
            <a:ext cx="509241" cy="67380"/>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BCAE015-06AE-5507-AD99-AC032721032D}"/>
              </a:ext>
            </a:extLst>
          </p:cNvPr>
          <p:cNvSpPr txBox="1"/>
          <p:nvPr/>
        </p:nvSpPr>
        <p:spPr>
          <a:xfrm>
            <a:off x="2832057" y="4572497"/>
            <a:ext cx="2682145" cy="415498"/>
          </a:xfrm>
          <a:prstGeom prst="rect">
            <a:avLst/>
          </a:prstGeom>
          <a:noFill/>
        </p:spPr>
        <p:txBody>
          <a:bodyPr wrap="none" rtlCol="0">
            <a:spAutoFit/>
          </a:bodyPr>
          <a:lstStyle/>
          <a:p>
            <a:pPr algn="ctr"/>
            <a:r>
              <a:rPr lang="ja-JP" altLang="en-US" sz="1050" b="1"/>
              <a:t>⑤データ分析を実施するソフトウェア上で</a:t>
            </a:r>
            <a:endParaRPr lang="en-US" altLang="ja-JP" sz="1050" b="1"/>
          </a:p>
          <a:p>
            <a:pPr algn="ctr"/>
            <a:r>
              <a:rPr lang="ja-JP" altLang="en-US" sz="1050" b="1"/>
              <a:t>読み込み・紐づけ（統合）を実施</a:t>
            </a:r>
            <a:endParaRPr kumimoji="1" lang="ja-JP" altLang="en-US" sz="1050" b="1"/>
          </a:p>
        </p:txBody>
      </p:sp>
      <p:sp>
        <p:nvSpPr>
          <p:cNvPr id="22" name="吹き出し: 角を丸めた四角形 21">
            <a:extLst>
              <a:ext uri="{FF2B5EF4-FFF2-40B4-BE49-F238E27FC236}">
                <a16:creationId xmlns:a16="http://schemas.microsoft.com/office/drawing/2014/main" id="{8BEB8336-F451-52E1-CA3A-7AEF96876CE8}"/>
              </a:ext>
            </a:extLst>
          </p:cNvPr>
          <p:cNvSpPr/>
          <p:nvPr/>
        </p:nvSpPr>
        <p:spPr>
          <a:xfrm>
            <a:off x="6075712" y="4450089"/>
            <a:ext cx="3461167" cy="666162"/>
          </a:xfrm>
          <a:prstGeom prst="wedgeRoundRectCallout">
            <a:avLst>
              <a:gd name="adj1" fmla="val -67692"/>
              <a:gd name="adj2" fmla="val 8063"/>
              <a:gd name="adj3" fmla="val 16667"/>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chemeClr val="tx1"/>
                </a:solidFill>
              </a:rPr>
              <a:t>収集・加工完了後は、統合と呼ばれる作業が必要となります。（一般的には本作業は専門性が求められるため、外部事業者等も活用しながら進めます）</a:t>
            </a:r>
          </a:p>
        </p:txBody>
      </p:sp>
    </p:spTree>
    <p:extLst>
      <p:ext uri="{BB962C8B-B14F-4D97-AF65-F5344CB8AC3E}">
        <p14:creationId xmlns:p14="http://schemas.microsoft.com/office/powerpoint/2010/main" val="2960591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11568A00-7CD1-8B49-62E7-A433321871C2}"/>
              </a:ext>
            </a:extLst>
          </p:cNvPr>
          <p:cNvSpPr/>
          <p:nvPr/>
        </p:nvSpPr>
        <p:spPr>
          <a:xfrm>
            <a:off x="1725218" y="2925600"/>
            <a:ext cx="1458687" cy="2859820"/>
          </a:xfrm>
          <a:prstGeom prst="rect">
            <a:avLst/>
          </a:prstGeom>
          <a:solidFill>
            <a:srgbClr val="94BDD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8" name="正方形/長方形 27">
            <a:extLst>
              <a:ext uri="{FF2B5EF4-FFF2-40B4-BE49-F238E27FC236}">
                <a16:creationId xmlns:a16="http://schemas.microsoft.com/office/drawing/2014/main" id="{08C4423C-EB63-3A73-B2E0-2B512DE0BDD9}"/>
              </a:ext>
            </a:extLst>
          </p:cNvPr>
          <p:cNvSpPr/>
          <p:nvPr/>
        </p:nvSpPr>
        <p:spPr>
          <a:xfrm>
            <a:off x="1725218" y="2925599"/>
            <a:ext cx="6773634" cy="912625"/>
          </a:xfrm>
          <a:prstGeom prst="rect">
            <a:avLst/>
          </a:pr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 name="テキスト プレースホルダー 1">
            <a:extLst>
              <a:ext uri="{FF2B5EF4-FFF2-40B4-BE49-F238E27FC236}">
                <a16:creationId xmlns:a16="http://schemas.microsoft.com/office/drawing/2014/main" id="{D7F01C82-9100-7A0F-38FB-FDFBEE19C1E7}"/>
              </a:ext>
            </a:extLst>
          </p:cNvPr>
          <p:cNvSpPr>
            <a:spLocks noGrp="1"/>
          </p:cNvSpPr>
          <p:nvPr>
            <p:ph type="body" sz="quarter" idx="10"/>
          </p:nvPr>
        </p:nvSpPr>
        <p:spPr>
          <a:xfrm>
            <a:off x="344637" y="622199"/>
            <a:ext cx="9210326" cy="2079031"/>
          </a:xfrm>
        </p:spPr>
        <p:txBody>
          <a:bodyPr/>
          <a:lstStyle/>
          <a:p>
            <a:r>
              <a:rPr lang="ja-JP" altLang="en-US"/>
              <a:t>データ収集の検討を進める中では、既存のデータだけでは期待するデータ分析を行うことが難しい場合があるため、その際はデータを新規に取得することを考えなければならないです。</a:t>
            </a:r>
            <a:endParaRPr lang="en-US" altLang="ja-JP"/>
          </a:p>
          <a:p>
            <a:r>
              <a:rPr lang="ja-JP" altLang="en-US"/>
              <a:t>新規にデータを取得する際は、広範な目的・仮説に活用可能なデータであることが理想的であり、以下３観点を満たすデータを整備することで、データ利活用の幅を広げることが期待されます。</a:t>
            </a:r>
            <a:endParaRPr lang="en-US" altLang="ja-JP"/>
          </a:p>
          <a:p>
            <a:pPr marL="800100" lvl="1" indent="-342900">
              <a:buFont typeface="+mj-ea"/>
              <a:buAutoNum type="circleNumDbPlain"/>
            </a:pPr>
            <a:r>
              <a:rPr lang="ja-JP" altLang="en-US"/>
              <a:t>異なる調査間で紐づけ可能なキーを持っている</a:t>
            </a:r>
            <a:endParaRPr lang="en-US" altLang="ja-JP"/>
          </a:p>
          <a:p>
            <a:pPr marL="800100" lvl="1" indent="-342900">
              <a:buFont typeface="+mj-ea"/>
              <a:buAutoNum type="circleNumDbPlain"/>
            </a:pPr>
            <a:r>
              <a:rPr lang="ja-JP" altLang="en-US"/>
              <a:t>経年的に複数回実施される同一調査間で紐づけ可能な調査設計となっている</a:t>
            </a:r>
            <a:endParaRPr lang="en-US" altLang="ja-JP"/>
          </a:p>
          <a:p>
            <a:pPr marL="800100" lvl="1" indent="-342900">
              <a:buFont typeface="+mj-ea"/>
              <a:buAutoNum type="circleNumDbPlain"/>
            </a:pPr>
            <a:r>
              <a:rPr lang="ja-JP" altLang="en-US"/>
              <a:t>データ単位が最小粒度である個人単位となっている（分析目的によっては群単位も可）</a:t>
            </a:r>
            <a:br>
              <a:rPr lang="en-US" altLang="ja-JP"/>
            </a:br>
            <a:r>
              <a:rPr lang="en-US" altLang="ja-JP"/>
              <a:t>※</a:t>
            </a:r>
            <a:r>
              <a:rPr lang="ja-JP" altLang="en-US"/>
              <a:t>「個人」、「群」いずれの分析においても母集団の半数程度のサンプル数収集が望ましい</a:t>
            </a:r>
            <a:endParaRPr lang="en-US" altLang="ja-JP"/>
          </a:p>
        </p:txBody>
      </p:sp>
      <p:sp>
        <p:nvSpPr>
          <p:cNvPr id="3" name="タイトル 2">
            <a:extLst>
              <a:ext uri="{FF2B5EF4-FFF2-40B4-BE49-F238E27FC236}">
                <a16:creationId xmlns:a16="http://schemas.microsoft.com/office/drawing/2014/main" id="{BC45AC13-1C24-A1D5-56A1-8B58EA59C8F4}"/>
              </a:ext>
            </a:extLst>
          </p:cNvPr>
          <p:cNvSpPr>
            <a:spLocks noGrp="1"/>
          </p:cNvSpPr>
          <p:nvPr>
            <p:ph type="title"/>
          </p:nvPr>
        </p:nvSpPr>
        <p:spPr>
          <a:xfrm>
            <a:off x="354796" y="169050"/>
            <a:ext cx="4103688" cy="230832"/>
          </a:xfrm>
        </p:spPr>
        <p:txBody>
          <a:bodyPr/>
          <a:lstStyle/>
          <a:p>
            <a:r>
              <a:rPr kumimoji="1" lang="ja-JP" altLang="en-US"/>
              <a:t>データ分析のステップ④　データ収集・加工</a:t>
            </a:r>
          </a:p>
        </p:txBody>
      </p:sp>
      <p:sp>
        <p:nvSpPr>
          <p:cNvPr id="9" name="フローチャート: 書類 8">
            <a:extLst>
              <a:ext uri="{FF2B5EF4-FFF2-40B4-BE49-F238E27FC236}">
                <a16:creationId xmlns:a16="http://schemas.microsoft.com/office/drawing/2014/main" id="{17D12A72-21FC-C59A-1084-70C1461ADF54}"/>
              </a:ext>
            </a:extLst>
          </p:cNvPr>
          <p:cNvSpPr/>
          <p:nvPr/>
        </p:nvSpPr>
        <p:spPr>
          <a:xfrm>
            <a:off x="1952005" y="3067620"/>
            <a:ext cx="1003300" cy="626810"/>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a:t>
            </a:r>
            <a:r>
              <a:rPr kumimoji="1" lang="ja-JP" altLang="en-US" sz="1200">
                <a:solidFill>
                  <a:schemeClr val="tx1"/>
                </a:solidFill>
              </a:rPr>
              <a:t>調査</a:t>
            </a:r>
            <a:endParaRPr kumimoji="1" lang="en-US" altLang="ja-JP" sz="1200">
              <a:solidFill>
                <a:schemeClr val="tx1"/>
              </a:solidFill>
            </a:endParaRPr>
          </a:p>
          <a:p>
            <a:pPr algn="ctr"/>
            <a:r>
              <a:rPr lang="ja-JP" altLang="en-US" sz="1200">
                <a:solidFill>
                  <a:schemeClr val="tx1"/>
                </a:solidFill>
              </a:rPr>
              <a:t>（第</a:t>
            </a:r>
            <a:r>
              <a:rPr lang="en-US" altLang="ja-JP" sz="1200">
                <a:solidFill>
                  <a:schemeClr val="tx1"/>
                </a:solidFill>
              </a:rPr>
              <a:t>1</a:t>
            </a:r>
            <a:r>
              <a:rPr lang="ja-JP" altLang="en-US" sz="1200">
                <a:solidFill>
                  <a:schemeClr val="tx1"/>
                </a:solidFill>
              </a:rPr>
              <a:t>回）</a:t>
            </a:r>
            <a:endParaRPr kumimoji="1" lang="ja-JP" altLang="en-US" sz="1200">
              <a:solidFill>
                <a:schemeClr val="tx1"/>
              </a:solidFill>
            </a:endParaRPr>
          </a:p>
        </p:txBody>
      </p:sp>
      <p:sp>
        <p:nvSpPr>
          <p:cNvPr id="10" name="フローチャート: 書類 9">
            <a:extLst>
              <a:ext uri="{FF2B5EF4-FFF2-40B4-BE49-F238E27FC236}">
                <a16:creationId xmlns:a16="http://schemas.microsoft.com/office/drawing/2014/main" id="{A7429BD4-C79D-6E5A-32F9-240CB27E2C09}"/>
              </a:ext>
            </a:extLst>
          </p:cNvPr>
          <p:cNvSpPr/>
          <p:nvPr/>
        </p:nvSpPr>
        <p:spPr>
          <a:xfrm>
            <a:off x="3990355" y="3067620"/>
            <a:ext cx="1003300" cy="626810"/>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a:t>
            </a:r>
            <a:r>
              <a:rPr kumimoji="1" lang="ja-JP" altLang="en-US" sz="1200">
                <a:solidFill>
                  <a:schemeClr val="tx1"/>
                </a:solidFill>
              </a:rPr>
              <a:t>調査</a:t>
            </a:r>
            <a:endParaRPr kumimoji="1" lang="en-US" altLang="ja-JP" sz="1200">
              <a:solidFill>
                <a:schemeClr val="tx1"/>
              </a:solidFill>
            </a:endParaRPr>
          </a:p>
          <a:p>
            <a:pPr algn="ctr"/>
            <a:r>
              <a:rPr lang="ja-JP" altLang="en-US" sz="1200">
                <a:solidFill>
                  <a:schemeClr val="tx1"/>
                </a:solidFill>
              </a:rPr>
              <a:t>（第</a:t>
            </a:r>
            <a:r>
              <a:rPr lang="en-US" altLang="ja-JP" sz="1200">
                <a:solidFill>
                  <a:schemeClr val="tx1"/>
                </a:solidFill>
              </a:rPr>
              <a:t>2</a:t>
            </a:r>
            <a:r>
              <a:rPr lang="ja-JP" altLang="en-US" sz="1200">
                <a:solidFill>
                  <a:schemeClr val="tx1"/>
                </a:solidFill>
              </a:rPr>
              <a:t>回）</a:t>
            </a:r>
            <a:endParaRPr kumimoji="1" lang="ja-JP" altLang="en-US" sz="1200">
              <a:solidFill>
                <a:schemeClr val="tx1"/>
              </a:solidFill>
            </a:endParaRPr>
          </a:p>
        </p:txBody>
      </p:sp>
      <p:sp>
        <p:nvSpPr>
          <p:cNvPr id="11" name="フローチャート: 書類 10">
            <a:extLst>
              <a:ext uri="{FF2B5EF4-FFF2-40B4-BE49-F238E27FC236}">
                <a16:creationId xmlns:a16="http://schemas.microsoft.com/office/drawing/2014/main" id="{E853766D-18BE-510B-C017-0800DA38A586}"/>
              </a:ext>
            </a:extLst>
          </p:cNvPr>
          <p:cNvSpPr/>
          <p:nvPr/>
        </p:nvSpPr>
        <p:spPr>
          <a:xfrm>
            <a:off x="6028705" y="3067620"/>
            <a:ext cx="1003300" cy="626810"/>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a:t>
            </a:r>
            <a:r>
              <a:rPr kumimoji="1" lang="ja-JP" altLang="en-US" sz="1200">
                <a:solidFill>
                  <a:schemeClr val="tx1"/>
                </a:solidFill>
              </a:rPr>
              <a:t>調査</a:t>
            </a:r>
            <a:endParaRPr kumimoji="1" lang="en-US" altLang="ja-JP" sz="1200">
              <a:solidFill>
                <a:schemeClr val="tx1"/>
              </a:solidFill>
            </a:endParaRPr>
          </a:p>
          <a:p>
            <a:pPr algn="ctr"/>
            <a:r>
              <a:rPr lang="ja-JP" altLang="en-US" sz="1200">
                <a:solidFill>
                  <a:schemeClr val="tx1"/>
                </a:solidFill>
              </a:rPr>
              <a:t>（第</a:t>
            </a:r>
            <a:r>
              <a:rPr lang="en-US" altLang="ja-JP" sz="1200">
                <a:solidFill>
                  <a:schemeClr val="tx1"/>
                </a:solidFill>
              </a:rPr>
              <a:t>3</a:t>
            </a:r>
            <a:r>
              <a:rPr lang="ja-JP" altLang="en-US" sz="1200">
                <a:solidFill>
                  <a:schemeClr val="tx1"/>
                </a:solidFill>
              </a:rPr>
              <a:t>回）</a:t>
            </a:r>
            <a:endParaRPr kumimoji="1" lang="ja-JP" altLang="en-US" sz="1200">
              <a:solidFill>
                <a:schemeClr val="tx1"/>
              </a:solidFill>
            </a:endParaRPr>
          </a:p>
        </p:txBody>
      </p:sp>
      <p:sp>
        <p:nvSpPr>
          <p:cNvPr id="12" name="フローチャート: 書類 11">
            <a:extLst>
              <a:ext uri="{FF2B5EF4-FFF2-40B4-BE49-F238E27FC236}">
                <a16:creationId xmlns:a16="http://schemas.microsoft.com/office/drawing/2014/main" id="{1B937D7E-0128-0A3C-3717-F58964FFE5E1}"/>
              </a:ext>
            </a:extLst>
          </p:cNvPr>
          <p:cNvSpPr/>
          <p:nvPr/>
        </p:nvSpPr>
        <p:spPr>
          <a:xfrm>
            <a:off x="1952005" y="4007835"/>
            <a:ext cx="1003300" cy="626810"/>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a:solidFill>
                  <a:schemeClr val="tx1"/>
                </a:solidFill>
              </a:rPr>
              <a:t>B</a:t>
            </a:r>
            <a:r>
              <a:rPr kumimoji="1" lang="ja-JP" altLang="en-US" sz="1200">
                <a:solidFill>
                  <a:schemeClr val="tx1"/>
                </a:solidFill>
              </a:rPr>
              <a:t>調査</a:t>
            </a:r>
            <a:endParaRPr kumimoji="1" lang="en-US" altLang="ja-JP" sz="1200">
              <a:solidFill>
                <a:schemeClr val="tx1"/>
              </a:solidFill>
            </a:endParaRPr>
          </a:p>
          <a:p>
            <a:pPr algn="ctr"/>
            <a:r>
              <a:rPr lang="ja-JP" altLang="en-US" sz="1200">
                <a:solidFill>
                  <a:schemeClr val="tx1"/>
                </a:solidFill>
              </a:rPr>
              <a:t>（第</a:t>
            </a:r>
            <a:r>
              <a:rPr lang="en-US" altLang="ja-JP" sz="1200">
                <a:solidFill>
                  <a:schemeClr val="tx1"/>
                </a:solidFill>
              </a:rPr>
              <a:t>1</a:t>
            </a:r>
            <a:r>
              <a:rPr lang="ja-JP" altLang="en-US" sz="1200">
                <a:solidFill>
                  <a:schemeClr val="tx1"/>
                </a:solidFill>
              </a:rPr>
              <a:t>回）</a:t>
            </a:r>
            <a:endParaRPr kumimoji="1" lang="ja-JP" altLang="en-US" sz="1200">
              <a:solidFill>
                <a:schemeClr val="tx1"/>
              </a:solidFill>
            </a:endParaRPr>
          </a:p>
        </p:txBody>
      </p:sp>
      <p:sp>
        <p:nvSpPr>
          <p:cNvPr id="13" name="フローチャート: 書類 12">
            <a:extLst>
              <a:ext uri="{FF2B5EF4-FFF2-40B4-BE49-F238E27FC236}">
                <a16:creationId xmlns:a16="http://schemas.microsoft.com/office/drawing/2014/main" id="{0BCC331B-80DB-53CE-1222-F1BC4C698E69}"/>
              </a:ext>
            </a:extLst>
          </p:cNvPr>
          <p:cNvSpPr/>
          <p:nvPr/>
        </p:nvSpPr>
        <p:spPr>
          <a:xfrm>
            <a:off x="1952005" y="4952610"/>
            <a:ext cx="1003300" cy="626810"/>
          </a:xfrm>
          <a:prstGeom prst="flowChartDocumen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C</a:t>
            </a:r>
            <a:r>
              <a:rPr kumimoji="1" lang="ja-JP" altLang="en-US" sz="1200">
                <a:solidFill>
                  <a:schemeClr val="tx1"/>
                </a:solidFill>
              </a:rPr>
              <a:t>調査</a:t>
            </a:r>
            <a:endParaRPr kumimoji="1" lang="en-US" altLang="ja-JP" sz="1200">
              <a:solidFill>
                <a:schemeClr val="tx1"/>
              </a:solidFill>
            </a:endParaRPr>
          </a:p>
          <a:p>
            <a:pPr algn="ctr"/>
            <a:r>
              <a:rPr lang="ja-JP" altLang="en-US" sz="1200">
                <a:solidFill>
                  <a:schemeClr val="tx1"/>
                </a:solidFill>
              </a:rPr>
              <a:t>（第</a:t>
            </a:r>
            <a:r>
              <a:rPr lang="en-US" altLang="ja-JP" sz="1200">
                <a:solidFill>
                  <a:schemeClr val="tx1"/>
                </a:solidFill>
              </a:rPr>
              <a:t>1</a:t>
            </a:r>
            <a:r>
              <a:rPr lang="ja-JP" altLang="en-US" sz="1200">
                <a:solidFill>
                  <a:schemeClr val="tx1"/>
                </a:solidFill>
              </a:rPr>
              <a:t>回）</a:t>
            </a:r>
            <a:endParaRPr kumimoji="1" lang="ja-JP" altLang="en-US" sz="1200">
              <a:solidFill>
                <a:schemeClr val="tx1"/>
              </a:solidFill>
            </a:endParaRPr>
          </a:p>
        </p:txBody>
      </p:sp>
      <p:cxnSp>
        <p:nvCxnSpPr>
          <p:cNvPr id="15" name="直線矢印コネクタ 14">
            <a:extLst>
              <a:ext uri="{FF2B5EF4-FFF2-40B4-BE49-F238E27FC236}">
                <a16:creationId xmlns:a16="http://schemas.microsoft.com/office/drawing/2014/main" id="{F77CEAA3-9362-E23D-ACF6-72DC5E3934EA}"/>
              </a:ext>
            </a:extLst>
          </p:cNvPr>
          <p:cNvCxnSpPr>
            <a:cxnSpLocks/>
            <a:stCxn id="9" idx="3"/>
            <a:endCxn id="10" idx="1"/>
          </p:cNvCxnSpPr>
          <p:nvPr/>
        </p:nvCxnSpPr>
        <p:spPr>
          <a:xfrm>
            <a:off x="2955305" y="3381025"/>
            <a:ext cx="10350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16C5C0F1-C72D-45FC-3964-2CE45421890D}"/>
              </a:ext>
            </a:extLst>
          </p:cNvPr>
          <p:cNvCxnSpPr>
            <a:cxnSpLocks/>
            <a:stCxn id="10" idx="3"/>
            <a:endCxn id="11" idx="1"/>
          </p:cNvCxnSpPr>
          <p:nvPr/>
        </p:nvCxnSpPr>
        <p:spPr>
          <a:xfrm>
            <a:off x="4993655" y="3381025"/>
            <a:ext cx="10350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D400BA0-89DB-150C-7F1D-1F823DC8A19B}"/>
              </a:ext>
            </a:extLst>
          </p:cNvPr>
          <p:cNvSpPr txBox="1"/>
          <p:nvPr/>
        </p:nvSpPr>
        <p:spPr>
          <a:xfrm>
            <a:off x="3985385" y="4141575"/>
            <a:ext cx="853119" cy="359329"/>
          </a:xfrm>
          <a:prstGeom prst="rect">
            <a:avLst/>
          </a:prstGeom>
          <a:noFill/>
        </p:spPr>
        <p:txBody>
          <a:bodyPr wrap="none" rtlCol="0">
            <a:spAutoFit/>
          </a:bodyPr>
          <a:lstStyle/>
          <a:p>
            <a:r>
              <a:rPr kumimoji="1" lang="ja-JP" altLang="en-US"/>
              <a:t>・・・</a:t>
            </a:r>
          </a:p>
        </p:txBody>
      </p:sp>
      <p:sp>
        <p:nvSpPr>
          <p:cNvPr id="26" name="テキスト ボックス 25">
            <a:extLst>
              <a:ext uri="{FF2B5EF4-FFF2-40B4-BE49-F238E27FC236}">
                <a16:creationId xmlns:a16="http://schemas.microsoft.com/office/drawing/2014/main" id="{8CFF75C4-CE64-FF0B-7069-25288A33EAEF}"/>
              </a:ext>
            </a:extLst>
          </p:cNvPr>
          <p:cNvSpPr txBox="1"/>
          <p:nvPr/>
        </p:nvSpPr>
        <p:spPr>
          <a:xfrm>
            <a:off x="3985384" y="5081788"/>
            <a:ext cx="853119" cy="359329"/>
          </a:xfrm>
          <a:prstGeom prst="rect">
            <a:avLst/>
          </a:prstGeom>
          <a:noFill/>
        </p:spPr>
        <p:txBody>
          <a:bodyPr wrap="none" rtlCol="0">
            <a:spAutoFit/>
          </a:bodyPr>
          <a:lstStyle/>
          <a:p>
            <a:r>
              <a:rPr kumimoji="1" lang="ja-JP" altLang="en-US"/>
              <a:t>・・・</a:t>
            </a:r>
          </a:p>
        </p:txBody>
      </p:sp>
      <p:sp>
        <p:nvSpPr>
          <p:cNvPr id="27" name="テキスト ボックス 26">
            <a:extLst>
              <a:ext uri="{FF2B5EF4-FFF2-40B4-BE49-F238E27FC236}">
                <a16:creationId xmlns:a16="http://schemas.microsoft.com/office/drawing/2014/main" id="{E417E817-18BC-54C0-E0BD-45A1C4EAFA66}"/>
              </a:ext>
            </a:extLst>
          </p:cNvPr>
          <p:cNvSpPr txBox="1"/>
          <p:nvPr/>
        </p:nvSpPr>
        <p:spPr>
          <a:xfrm>
            <a:off x="7576702" y="3211805"/>
            <a:ext cx="853119" cy="359329"/>
          </a:xfrm>
          <a:prstGeom prst="rect">
            <a:avLst/>
          </a:prstGeom>
          <a:noFill/>
        </p:spPr>
        <p:txBody>
          <a:bodyPr wrap="none" rtlCol="0">
            <a:spAutoFit/>
          </a:bodyPr>
          <a:lstStyle/>
          <a:p>
            <a:r>
              <a:rPr kumimoji="1" lang="ja-JP" altLang="en-US"/>
              <a:t>・・・</a:t>
            </a:r>
          </a:p>
        </p:txBody>
      </p:sp>
      <p:sp>
        <p:nvSpPr>
          <p:cNvPr id="42" name="吹き出し: 線 41">
            <a:extLst>
              <a:ext uri="{FF2B5EF4-FFF2-40B4-BE49-F238E27FC236}">
                <a16:creationId xmlns:a16="http://schemas.microsoft.com/office/drawing/2014/main" id="{E51B6535-58DB-C193-ED20-8351E58070C3}"/>
              </a:ext>
            </a:extLst>
          </p:cNvPr>
          <p:cNvSpPr/>
          <p:nvPr/>
        </p:nvSpPr>
        <p:spPr>
          <a:xfrm>
            <a:off x="171755" y="4302696"/>
            <a:ext cx="1458686" cy="1440886"/>
          </a:xfrm>
          <a:prstGeom prst="borderCallout1">
            <a:avLst>
              <a:gd name="adj1" fmla="val -4708"/>
              <a:gd name="adj2" fmla="val 51866"/>
              <a:gd name="adj3" fmla="val -25428"/>
              <a:gd name="adj4" fmla="val 98980"/>
            </a:avLst>
          </a:prstGeom>
          <a:solidFill>
            <a:srgbClr val="94BDDA"/>
          </a:solidFill>
          <a:ln>
            <a:solidFill>
              <a:srgbClr val="94BD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a:solidFill>
                  <a:schemeClr val="tx1"/>
                </a:solidFill>
              </a:rPr>
              <a:t>①</a:t>
            </a:r>
            <a:r>
              <a:rPr kumimoji="1" lang="ja-JP" altLang="en-US" sz="1200" b="1" u="sng">
                <a:solidFill>
                  <a:schemeClr val="tx1"/>
                </a:solidFill>
              </a:rPr>
              <a:t>異なる調査間</a:t>
            </a:r>
            <a:endParaRPr kumimoji="1" lang="en-US" altLang="ja-JP" sz="1200" b="1" u="sng">
              <a:solidFill>
                <a:schemeClr val="tx1"/>
              </a:solidFill>
            </a:endParaRPr>
          </a:p>
          <a:p>
            <a:r>
              <a:rPr lang="ja-JP" altLang="en-US" sz="1200">
                <a:solidFill>
                  <a:schemeClr val="tx1"/>
                </a:solidFill>
              </a:rPr>
              <a:t>各調査間で同一のキーが付与されている必要がある</a:t>
            </a:r>
            <a:endParaRPr lang="en-US" altLang="ja-JP" sz="1200">
              <a:solidFill>
                <a:schemeClr val="tx1"/>
              </a:solidFill>
            </a:endParaRPr>
          </a:p>
          <a:p>
            <a:endParaRPr lang="en-US" altLang="ja-JP" sz="1200">
              <a:solidFill>
                <a:schemeClr val="tx1"/>
              </a:solidFill>
            </a:endParaRPr>
          </a:p>
          <a:p>
            <a:r>
              <a:rPr lang="en-US" altLang="ja-JP" sz="1200">
                <a:solidFill>
                  <a:schemeClr val="tx1"/>
                </a:solidFill>
              </a:rPr>
              <a:t>※</a:t>
            </a:r>
            <a:r>
              <a:rPr kumimoji="1" lang="ja-JP" altLang="en-US" sz="1200">
                <a:solidFill>
                  <a:schemeClr val="tx1"/>
                </a:solidFill>
              </a:rPr>
              <a:t>紐づけに際しては、調査実施時期も留意する</a:t>
            </a:r>
          </a:p>
        </p:txBody>
      </p:sp>
      <p:sp>
        <p:nvSpPr>
          <p:cNvPr id="43" name="吹き出し: 線 42">
            <a:extLst>
              <a:ext uri="{FF2B5EF4-FFF2-40B4-BE49-F238E27FC236}">
                <a16:creationId xmlns:a16="http://schemas.microsoft.com/office/drawing/2014/main" id="{3C99FD20-70F5-93E2-C847-6569963089C1}"/>
              </a:ext>
            </a:extLst>
          </p:cNvPr>
          <p:cNvSpPr/>
          <p:nvPr/>
        </p:nvSpPr>
        <p:spPr>
          <a:xfrm>
            <a:off x="7565061" y="3905340"/>
            <a:ext cx="2219400" cy="808730"/>
          </a:xfrm>
          <a:prstGeom prst="borderCallout1">
            <a:avLst>
              <a:gd name="adj1" fmla="val 48363"/>
              <a:gd name="adj2" fmla="val -7352"/>
              <a:gd name="adj3" fmla="val 57"/>
              <a:gd name="adj4" fmla="val -36095"/>
            </a:avLst>
          </a:prstGeom>
          <a:solidFill>
            <a:srgbClr val="FFBFBF"/>
          </a:solidFill>
          <a:ln>
            <a:solidFill>
              <a:srgbClr val="F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a:solidFill>
                  <a:schemeClr val="tx1"/>
                </a:solidFill>
              </a:rPr>
              <a:t>②</a:t>
            </a:r>
            <a:r>
              <a:rPr lang="ja-JP" altLang="en-US" sz="1200" b="1" u="sng">
                <a:solidFill>
                  <a:schemeClr val="tx1"/>
                </a:solidFill>
              </a:rPr>
              <a:t>同一調査間</a:t>
            </a:r>
            <a:endParaRPr kumimoji="1" lang="en-US" altLang="ja-JP" sz="1200" b="1" u="sng">
              <a:solidFill>
                <a:schemeClr val="tx1"/>
              </a:solidFill>
            </a:endParaRPr>
          </a:p>
          <a:p>
            <a:r>
              <a:rPr lang="ja-JP" altLang="en-US" sz="1200">
                <a:solidFill>
                  <a:schemeClr val="tx1"/>
                </a:solidFill>
              </a:rPr>
              <a:t>各回の調査項目（調査目的・設問等）がある程度固定化されていることが望ましい</a:t>
            </a:r>
            <a:endParaRPr lang="en-US" altLang="ja-JP" sz="1200">
              <a:solidFill>
                <a:schemeClr val="tx1"/>
              </a:solidFill>
            </a:endParaRPr>
          </a:p>
        </p:txBody>
      </p:sp>
      <p:sp>
        <p:nvSpPr>
          <p:cNvPr id="47" name="正方形/長方形 46">
            <a:extLst>
              <a:ext uri="{FF2B5EF4-FFF2-40B4-BE49-F238E27FC236}">
                <a16:creationId xmlns:a16="http://schemas.microsoft.com/office/drawing/2014/main" id="{88F688E3-26B5-E3BB-0E6A-254566798AF2}"/>
              </a:ext>
            </a:extLst>
          </p:cNvPr>
          <p:cNvSpPr/>
          <p:nvPr/>
        </p:nvSpPr>
        <p:spPr>
          <a:xfrm>
            <a:off x="4209808" y="6175791"/>
            <a:ext cx="1804450" cy="344303"/>
          </a:xfrm>
          <a:prstGeom prst="rect">
            <a:avLst/>
          </a:prstGeom>
          <a:solidFill>
            <a:srgbClr val="F0BE2D">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集約化</a:t>
            </a:r>
          </a:p>
        </p:txBody>
      </p:sp>
      <p:sp>
        <p:nvSpPr>
          <p:cNvPr id="50" name="吹き出し: 線 49">
            <a:extLst>
              <a:ext uri="{FF2B5EF4-FFF2-40B4-BE49-F238E27FC236}">
                <a16:creationId xmlns:a16="http://schemas.microsoft.com/office/drawing/2014/main" id="{D75173A1-0764-063D-BF91-D8D03B9394C0}"/>
              </a:ext>
            </a:extLst>
          </p:cNvPr>
          <p:cNvSpPr/>
          <p:nvPr/>
        </p:nvSpPr>
        <p:spPr>
          <a:xfrm>
            <a:off x="6526331" y="4786148"/>
            <a:ext cx="3247498" cy="1000960"/>
          </a:xfrm>
          <a:prstGeom prst="borderCallout1">
            <a:avLst>
              <a:gd name="adj1" fmla="val 69114"/>
              <a:gd name="adj2" fmla="val -2819"/>
              <a:gd name="adj3" fmla="val 143378"/>
              <a:gd name="adj4" fmla="val -25394"/>
            </a:avLst>
          </a:prstGeom>
          <a:solidFill>
            <a:srgbClr val="F0BE2D"/>
          </a:solidFill>
          <a:ln>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a:solidFill>
                  <a:schemeClr val="tx1"/>
                </a:solidFill>
              </a:rPr>
              <a:t>③</a:t>
            </a:r>
            <a:r>
              <a:rPr kumimoji="1" lang="ja-JP" altLang="en-US" sz="1200" b="1" u="sng">
                <a:solidFill>
                  <a:schemeClr val="tx1"/>
                </a:solidFill>
              </a:rPr>
              <a:t>データ</a:t>
            </a:r>
            <a:r>
              <a:rPr lang="ja-JP" altLang="en-US" sz="1200" b="1" u="sng">
                <a:solidFill>
                  <a:schemeClr val="tx1"/>
                </a:solidFill>
              </a:rPr>
              <a:t>単位</a:t>
            </a:r>
            <a:endParaRPr kumimoji="1" lang="en-US" altLang="ja-JP" sz="1200" b="1" u="sng">
              <a:solidFill>
                <a:schemeClr val="tx1"/>
              </a:solidFill>
            </a:endParaRPr>
          </a:p>
          <a:p>
            <a:r>
              <a:rPr lang="ja-JP" altLang="en-US" sz="1200">
                <a:solidFill>
                  <a:schemeClr val="tx1"/>
                </a:solidFill>
              </a:rPr>
              <a:t>「個人」粒度のデータを「群」データとして集約することはできるが、逆は不可のため、集約単位を柔軟に検討することができるよう、個人単位でのデータ収集が望ましい</a:t>
            </a:r>
            <a:endParaRPr lang="en-US" altLang="ja-JP" sz="1200">
              <a:solidFill>
                <a:schemeClr val="tx1"/>
              </a:solidFill>
            </a:endParaRPr>
          </a:p>
        </p:txBody>
      </p:sp>
      <p:sp>
        <p:nvSpPr>
          <p:cNvPr id="16" name="二等辺三角形 15">
            <a:extLst>
              <a:ext uri="{FF2B5EF4-FFF2-40B4-BE49-F238E27FC236}">
                <a16:creationId xmlns:a16="http://schemas.microsoft.com/office/drawing/2014/main" id="{01A7BAF6-5CE8-CDF3-957B-BC865B8ABF96}"/>
              </a:ext>
            </a:extLst>
          </p:cNvPr>
          <p:cNvSpPr/>
          <p:nvPr/>
        </p:nvSpPr>
        <p:spPr>
          <a:xfrm flipV="1">
            <a:off x="4380218" y="5881165"/>
            <a:ext cx="1463630" cy="21058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10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1057662"/>
          </a:xfrm>
        </p:spPr>
        <p:txBody>
          <a:bodyPr/>
          <a:lstStyle/>
          <a:p>
            <a:r>
              <a:rPr lang="ja-JP" altLang="en-US"/>
              <a:t>分析用ソフトウェアとしては、表計算ソフト、ダッシュボードツール、その他分析ソフト（</a:t>
            </a:r>
            <a:r>
              <a:rPr lang="en-US" altLang="ja-JP"/>
              <a:t>Python</a:t>
            </a:r>
            <a:r>
              <a:rPr lang="ja-JP" altLang="en-US"/>
              <a:t>、</a:t>
            </a:r>
            <a:r>
              <a:rPr lang="en-US" altLang="ja-JP"/>
              <a:t>R</a:t>
            </a:r>
            <a:r>
              <a:rPr lang="ja-JP" altLang="en-US"/>
              <a:t>言語　等）が挙げられ、無償で簡単に使えるものから、有償で使えるものまで多数あります。</a:t>
            </a:r>
            <a:endParaRPr kumimoji="1" lang="en-US" altLang="ja-JP"/>
          </a:p>
          <a:p>
            <a:r>
              <a:rPr lang="ja-JP" altLang="en-US">
                <a:latin typeface="+mn-ea"/>
              </a:rPr>
              <a:t>初めてデータ分析を行う教育委員会については、まずは「単体データの可視化」、「</a:t>
            </a:r>
            <a:r>
              <a:rPr lang="ja-JP" altLang="en-US">
                <a:solidFill>
                  <a:schemeClr val="tx1"/>
                </a:solidFill>
                <a:latin typeface="+mn-ea"/>
              </a:rPr>
              <a:t>基本統計量（合計、平均、分散等）の把握」、「</a:t>
            </a:r>
            <a:r>
              <a:rPr lang="ja-JP" altLang="en-US">
                <a:solidFill>
                  <a:srgbClr val="000000"/>
                </a:solidFill>
                <a:latin typeface="+mn-ea"/>
              </a:rPr>
              <a:t>関係性の確認</a:t>
            </a:r>
            <a:r>
              <a:rPr lang="ja-JP" altLang="en-US">
                <a:solidFill>
                  <a:schemeClr val="tx1"/>
                </a:solidFill>
                <a:latin typeface="+mn-ea"/>
              </a:rPr>
              <a:t>」こと</a:t>
            </a:r>
            <a:r>
              <a:rPr lang="ja-JP" altLang="en-US">
                <a:latin typeface="+mn-ea"/>
              </a:rPr>
              <a:t>を推奨しています。</a:t>
            </a:r>
            <a:endParaRPr lang="en-US" altLang="ja-JP">
              <a:latin typeface="+mn-ea"/>
            </a:endParaRPr>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3488134" cy="230832"/>
          </a:xfrm>
        </p:spPr>
        <p:txBody>
          <a:bodyPr/>
          <a:lstStyle/>
          <a:p>
            <a:r>
              <a:rPr kumimoji="1" lang="ja-JP" altLang="en-US"/>
              <a:t>データ分析のステップ⑤　データ分析</a:t>
            </a:r>
          </a:p>
        </p:txBody>
      </p:sp>
      <p:sp>
        <p:nvSpPr>
          <p:cNvPr id="4" name="正方形/長方形 3">
            <a:extLst>
              <a:ext uri="{FF2B5EF4-FFF2-40B4-BE49-F238E27FC236}">
                <a16:creationId xmlns:a16="http://schemas.microsoft.com/office/drawing/2014/main" id="{48E3EE3D-E00C-DED4-1238-5FB2E1F45966}"/>
              </a:ext>
            </a:extLst>
          </p:cNvPr>
          <p:cNvSpPr/>
          <p:nvPr/>
        </p:nvSpPr>
        <p:spPr>
          <a:xfrm>
            <a:off x="344637" y="3915911"/>
            <a:ext cx="9210326" cy="253727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kumimoji="1" lang="ja-JP" altLang="en-US" sz="1400" b="1">
                <a:solidFill>
                  <a:schemeClr val="accent1"/>
                </a:solidFill>
                <a:latin typeface="+mj-ea"/>
                <a:ea typeface="+mj-ea"/>
              </a:rPr>
              <a:t>留意点</a:t>
            </a:r>
            <a:endParaRPr kumimoji="1" lang="en-US" altLang="ja-JP" sz="1400" b="1">
              <a:solidFill>
                <a:schemeClr val="accent1"/>
              </a:solidFill>
              <a:latin typeface="+mj-ea"/>
              <a:ea typeface="+mj-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000">
                <a:solidFill>
                  <a:schemeClr val="tx1"/>
                </a:solidFill>
                <a:latin typeface="+mn-ea"/>
              </a:rPr>
              <a:t>データ分析は関心ある全ての問題意識に応える万能ツールではなく、あくまで施策立案・検討の一材料として活用する</a:t>
            </a:r>
            <a:endParaRPr kumimoji="1" lang="en-US" altLang="ja-JP" sz="10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000">
                <a:solidFill>
                  <a:schemeClr val="tx1"/>
                </a:solidFill>
                <a:latin typeface="+mn-ea"/>
              </a:rPr>
              <a:t>設定した目的、仮説以上のことは基本的にデータ分析からは分からないため、施策立案のエビデンス・検討材料として分析結果を活用できるかは</a:t>
            </a:r>
            <a:br>
              <a:rPr lang="en-US" altLang="ja-JP" sz="1000">
                <a:solidFill>
                  <a:schemeClr val="tx1"/>
                </a:solidFill>
                <a:latin typeface="+mn-ea"/>
              </a:rPr>
            </a:br>
            <a:r>
              <a:rPr lang="ja-JP" altLang="en-US" sz="1000">
                <a:solidFill>
                  <a:schemeClr val="tx1"/>
                </a:solidFill>
                <a:latin typeface="+mn-ea"/>
              </a:rPr>
              <a:t>慎重に判断する必要がある。</a:t>
            </a:r>
            <a:endParaRPr lang="en-US" altLang="ja-JP" sz="10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000">
                <a:solidFill>
                  <a:schemeClr val="tx1"/>
                </a:solidFill>
                <a:latin typeface="+mn-ea"/>
              </a:rPr>
              <a:t>データ分析サイクルを一度回したのみで得られる結果の信頼性はそれほど高くないため、データ取得時期以外は同様の条件にするなどで複数回のデータ分析を実施する必要があり、上記同様、分析結果の活用に際しては慎重</a:t>
            </a:r>
            <a:r>
              <a:rPr lang="ja-JP" altLang="en-US" sz="1000">
                <a:solidFill>
                  <a:schemeClr val="tx1"/>
                </a:solidFill>
                <a:latin typeface="+mn-ea"/>
              </a:rPr>
              <a:t>な</a:t>
            </a:r>
            <a:r>
              <a:rPr kumimoji="1" lang="ja-JP" altLang="en-US" sz="1000">
                <a:solidFill>
                  <a:schemeClr val="tx1"/>
                </a:solidFill>
                <a:latin typeface="+mn-ea"/>
              </a:rPr>
              <a:t>判断が求められる。</a:t>
            </a:r>
            <a:endParaRPr kumimoji="1" lang="en-US" altLang="ja-JP" sz="10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000">
                <a:solidFill>
                  <a:schemeClr val="tx1"/>
                </a:solidFill>
                <a:latin typeface="+mn-ea"/>
              </a:rPr>
              <a:t>相関関係・因果関係の把握、どちらを実現したいかによって必要なデータや分析手法が異なる</a:t>
            </a:r>
            <a:endParaRPr kumimoji="1" lang="en-US" altLang="ja-JP" sz="10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000">
                <a:solidFill>
                  <a:schemeClr val="tx1"/>
                </a:solidFill>
                <a:latin typeface="+mn-ea"/>
              </a:rPr>
              <a:t>相関関係が示唆された場合であっても、それらの関係性に因果があるとは必ずしも言えないことに留意する（次頁にて補足）。</a:t>
            </a:r>
          </a:p>
          <a:p>
            <a:pPr marL="540000" lvl="2" indent="-180000">
              <a:lnSpc>
                <a:spcPct val="120000"/>
              </a:lnSpc>
              <a:spcAft>
                <a:spcPts val="200"/>
              </a:spcAft>
              <a:buClr>
                <a:schemeClr val="accent1"/>
              </a:buClr>
              <a:buFont typeface="Arial" panose="020B0604020202020204" pitchFamily="34" charset="0"/>
              <a:buChar char="•"/>
            </a:pPr>
            <a:r>
              <a:rPr kumimoji="1" lang="ja-JP" altLang="en-US" sz="1000">
                <a:solidFill>
                  <a:schemeClr val="tx1"/>
                </a:solidFill>
                <a:latin typeface="+mn-ea"/>
              </a:rPr>
              <a:t>データ項目間の関係性を把握することができる“相関関係”と異なり、それら事象の前後関係である“因果関係”をデータ分析によって把握するとなると、関係因子の整理・抽出及び必要項目以外の排除等を緻密に設計したうえでのデータ取得が必要</a:t>
            </a:r>
            <a:r>
              <a:rPr lang="ja-JP" altLang="en-US" sz="1000">
                <a:solidFill>
                  <a:schemeClr val="tx1"/>
                </a:solidFill>
                <a:latin typeface="+mn-ea"/>
              </a:rPr>
              <a:t>となる。</a:t>
            </a:r>
            <a:endParaRPr lang="en-US" altLang="ja-JP" sz="10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000">
                <a:solidFill>
                  <a:schemeClr val="tx1"/>
                </a:solidFill>
                <a:latin typeface="+mn-ea"/>
              </a:rPr>
              <a:t>本資料においては、データ分析の第一段階として基本統計量・相関関係の把握を目指すことを推奨する。</a:t>
            </a:r>
            <a:endParaRPr lang="en-US" altLang="ja-JP" sz="10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lang="ja-JP" altLang="en-US" sz="1000">
                <a:solidFill>
                  <a:schemeClr val="tx1"/>
                </a:solidFill>
                <a:latin typeface="+mn-ea"/>
              </a:rPr>
              <a:t>必要に応じ、類似する先行研究はないか調べたり、当該領域に詳しい専門家に意見を求めたりすることが望ましい</a:t>
            </a:r>
            <a:endParaRPr kumimoji="1" lang="en-US" altLang="ja-JP" sz="1000">
              <a:solidFill>
                <a:schemeClr val="tx1"/>
              </a:solidFill>
              <a:latin typeface="+mn-ea"/>
            </a:endParaRPr>
          </a:p>
        </p:txBody>
      </p:sp>
      <p:sp>
        <p:nvSpPr>
          <p:cNvPr id="7" name="テキスト ボックス 6">
            <a:extLst>
              <a:ext uri="{FF2B5EF4-FFF2-40B4-BE49-F238E27FC236}">
                <a16:creationId xmlns:a16="http://schemas.microsoft.com/office/drawing/2014/main" id="{0C27759C-E7D7-A357-78D4-61E1BD7EED5B}"/>
              </a:ext>
            </a:extLst>
          </p:cNvPr>
          <p:cNvSpPr txBox="1"/>
          <p:nvPr/>
        </p:nvSpPr>
        <p:spPr>
          <a:xfrm>
            <a:off x="351037" y="1845482"/>
            <a:ext cx="3996607" cy="253916"/>
          </a:xfrm>
          <a:prstGeom prst="rect">
            <a:avLst/>
          </a:prstGeom>
          <a:noFill/>
        </p:spPr>
        <p:txBody>
          <a:bodyPr wrap="none" rtlCol="0">
            <a:spAutoFit/>
          </a:bodyPr>
          <a:lstStyle/>
          <a:p>
            <a:r>
              <a:rPr lang="ja-JP" altLang="en-US" sz="1050" b="1"/>
              <a:t>過去の文科省事業により作成したダッシュボード（一部抜粋）</a:t>
            </a:r>
            <a:endParaRPr kumimoji="1" lang="ja-JP" altLang="en-US" sz="1050" b="1"/>
          </a:p>
        </p:txBody>
      </p:sp>
      <p:pic>
        <p:nvPicPr>
          <p:cNvPr id="8" name="図 7">
            <a:extLst>
              <a:ext uri="{FF2B5EF4-FFF2-40B4-BE49-F238E27FC236}">
                <a16:creationId xmlns:a16="http://schemas.microsoft.com/office/drawing/2014/main" id="{BCABFB4C-EC99-8106-D220-EABF92AF05C3}"/>
              </a:ext>
            </a:extLst>
          </p:cNvPr>
          <p:cNvPicPr>
            <a:picLocks noChangeAspect="1"/>
          </p:cNvPicPr>
          <p:nvPr/>
        </p:nvPicPr>
        <p:blipFill>
          <a:blip r:embed="rId2"/>
          <a:stretch>
            <a:fillRect/>
          </a:stretch>
        </p:blipFill>
        <p:spPr>
          <a:xfrm>
            <a:off x="665691" y="2191339"/>
            <a:ext cx="2772889" cy="1558951"/>
          </a:xfrm>
          <a:prstGeom prst="rect">
            <a:avLst/>
          </a:prstGeom>
          <a:ln w="28575">
            <a:solidFill>
              <a:schemeClr val="tx1"/>
            </a:solidFill>
          </a:ln>
        </p:spPr>
      </p:pic>
      <p:pic>
        <p:nvPicPr>
          <p:cNvPr id="9" name="図 8">
            <a:extLst>
              <a:ext uri="{FF2B5EF4-FFF2-40B4-BE49-F238E27FC236}">
                <a16:creationId xmlns:a16="http://schemas.microsoft.com/office/drawing/2014/main" id="{496889FF-9B5B-C639-41C5-F33DB8C4F6AA}"/>
              </a:ext>
            </a:extLst>
          </p:cNvPr>
          <p:cNvPicPr>
            <a:picLocks noChangeAspect="1"/>
          </p:cNvPicPr>
          <p:nvPr/>
        </p:nvPicPr>
        <p:blipFill>
          <a:blip r:embed="rId3"/>
          <a:stretch>
            <a:fillRect/>
          </a:stretch>
        </p:blipFill>
        <p:spPr>
          <a:xfrm>
            <a:off x="5171446" y="2191339"/>
            <a:ext cx="2776538" cy="1558951"/>
          </a:xfrm>
          <a:prstGeom prst="rect">
            <a:avLst/>
          </a:prstGeom>
          <a:ln w="28575">
            <a:solidFill>
              <a:schemeClr val="tx1"/>
            </a:solidFill>
          </a:ln>
        </p:spPr>
      </p:pic>
      <p:sp>
        <p:nvSpPr>
          <p:cNvPr id="10" name="正方形/長方形 9">
            <a:extLst>
              <a:ext uri="{FF2B5EF4-FFF2-40B4-BE49-F238E27FC236}">
                <a16:creationId xmlns:a16="http://schemas.microsoft.com/office/drawing/2014/main" id="{7FF5BB5C-2007-70F4-8062-5AC1FFD5734A}"/>
              </a:ext>
            </a:extLst>
          </p:cNvPr>
          <p:cNvSpPr/>
          <p:nvPr/>
        </p:nvSpPr>
        <p:spPr>
          <a:xfrm>
            <a:off x="694609" y="2577989"/>
            <a:ext cx="2712245" cy="1138737"/>
          </a:xfrm>
          <a:prstGeom prst="rect">
            <a:avLst/>
          </a:prstGeom>
          <a:noFill/>
          <a:ln w="28575">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1" name="テキスト ボックス 10">
            <a:extLst>
              <a:ext uri="{FF2B5EF4-FFF2-40B4-BE49-F238E27FC236}">
                <a16:creationId xmlns:a16="http://schemas.microsoft.com/office/drawing/2014/main" id="{13A0693A-A329-96B4-5776-3A9A8906F916}"/>
              </a:ext>
            </a:extLst>
          </p:cNvPr>
          <p:cNvSpPr txBox="1"/>
          <p:nvPr/>
        </p:nvSpPr>
        <p:spPr>
          <a:xfrm>
            <a:off x="3621172" y="2443936"/>
            <a:ext cx="1367682" cy="253916"/>
          </a:xfrm>
          <a:prstGeom prst="rect">
            <a:avLst/>
          </a:prstGeom>
          <a:noFill/>
          <a:ln>
            <a:solidFill>
              <a:srgbClr val="F0BE2D"/>
            </a:solidFill>
          </a:ln>
        </p:spPr>
        <p:txBody>
          <a:bodyPr wrap="none" rtlCol="0">
            <a:spAutoFit/>
          </a:bodyPr>
          <a:lstStyle/>
          <a:p>
            <a:pPr algn="ctr"/>
            <a:r>
              <a:rPr kumimoji="1" lang="ja-JP" altLang="en-US" sz="1050" b="1">
                <a:solidFill>
                  <a:srgbClr val="F0BE2D"/>
                </a:solidFill>
              </a:rPr>
              <a:t>単体データの可視化</a:t>
            </a:r>
          </a:p>
        </p:txBody>
      </p:sp>
      <p:cxnSp>
        <p:nvCxnSpPr>
          <p:cNvPr id="14" name="直線矢印コネクタ 13">
            <a:extLst>
              <a:ext uri="{FF2B5EF4-FFF2-40B4-BE49-F238E27FC236}">
                <a16:creationId xmlns:a16="http://schemas.microsoft.com/office/drawing/2014/main" id="{284158FB-2440-3CDC-FD29-CF2C54BF9F96}"/>
              </a:ext>
            </a:extLst>
          </p:cNvPr>
          <p:cNvCxnSpPr>
            <a:cxnSpLocks/>
            <a:stCxn id="11" idx="1"/>
            <a:endCxn id="10" idx="3"/>
          </p:cNvCxnSpPr>
          <p:nvPr/>
        </p:nvCxnSpPr>
        <p:spPr>
          <a:xfrm flipH="1">
            <a:off x="3406854" y="2570894"/>
            <a:ext cx="214318" cy="576464"/>
          </a:xfrm>
          <a:prstGeom prst="straightConnector1">
            <a:avLst/>
          </a:prstGeom>
          <a:ln w="12700">
            <a:solidFill>
              <a:srgbClr val="F0BE2D"/>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B398F6EF-FCC6-E4AD-DA9E-1F5F4291F4E8}"/>
              </a:ext>
            </a:extLst>
          </p:cNvPr>
          <p:cNvSpPr/>
          <p:nvPr/>
        </p:nvSpPr>
        <p:spPr>
          <a:xfrm>
            <a:off x="5232665" y="2970010"/>
            <a:ext cx="440584" cy="761228"/>
          </a:xfrm>
          <a:prstGeom prst="rect">
            <a:avLst/>
          </a:prstGeom>
          <a:noFill/>
          <a:ln w="28575">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8" name="正方形/長方形 17">
            <a:extLst>
              <a:ext uri="{FF2B5EF4-FFF2-40B4-BE49-F238E27FC236}">
                <a16:creationId xmlns:a16="http://schemas.microsoft.com/office/drawing/2014/main" id="{0DB46E7D-D128-871E-F104-8311CC4441B2}"/>
              </a:ext>
            </a:extLst>
          </p:cNvPr>
          <p:cNvSpPr/>
          <p:nvPr/>
        </p:nvSpPr>
        <p:spPr>
          <a:xfrm>
            <a:off x="5710240" y="2443936"/>
            <a:ext cx="2234669" cy="487974"/>
          </a:xfrm>
          <a:prstGeom prst="rect">
            <a:avLst/>
          </a:prstGeom>
          <a:noFill/>
          <a:ln w="28575">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cxnSp>
        <p:nvCxnSpPr>
          <p:cNvPr id="19" name="直線矢印コネクタ 18">
            <a:extLst>
              <a:ext uri="{FF2B5EF4-FFF2-40B4-BE49-F238E27FC236}">
                <a16:creationId xmlns:a16="http://schemas.microsoft.com/office/drawing/2014/main" id="{F5BD5917-9CC5-8F08-8EC0-2905D979D062}"/>
              </a:ext>
            </a:extLst>
          </p:cNvPr>
          <p:cNvCxnSpPr>
            <a:cxnSpLocks/>
            <a:stCxn id="11" idx="3"/>
            <a:endCxn id="18" idx="1"/>
          </p:cNvCxnSpPr>
          <p:nvPr/>
        </p:nvCxnSpPr>
        <p:spPr>
          <a:xfrm>
            <a:off x="4988854" y="2570894"/>
            <a:ext cx="721386" cy="117029"/>
          </a:xfrm>
          <a:prstGeom prst="straightConnector1">
            <a:avLst/>
          </a:prstGeom>
          <a:ln w="12700">
            <a:solidFill>
              <a:srgbClr val="F0BE2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639DB47-A473-38E1-10DB-830E789F7CB1}"/>
              </a:ext>
            </a:extLst>
          </p:cNvPr>
          <p:cNvCxnSpPr>
            <a:cxnSpLocks/>
            <a:stCxn id="11" idx="3"/>
            <a:endCxn id="17" idx="0"/>
          </p:cNvCxnSpPr>
          <p:nvPr/>
        </p:nvCxnSpPr>
        <p:spPr>
          <a:xfrm>
            <a:off x="4988854" y="2570894"/>
            <a:ext cx="464103" cy="399116"/>
          </a:xfrm>
          <a:prstGeom prst="straightConnector1">
            <a:avLst/>
          </a:prstGeom>
          <a:ln w="12700">
            <a:solidFill>
              <a:srgbClr val="F0BE2D"/>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8510D62E-03FA-967B-C03C-6417ADFD955E}"/>
              </a:ext>
            </a:extLst>
          </p:cNvPr>
          <p:cNvSpPr txBox="1"/>
          <p:nvPr/>
        </p:nvSpPr>
        <p:spPr>
          <a:xfrm>
            <a:off x="8382055" y="3352581"/>
            <a:ext cx="1104790" cy="253916"/>
          </a:xfrm>
          <a:prstGeom prst="rect">
            <a:avLst/>
          </a:prstGeom>
          <a:noFill/>
          <a:ln>
            <a:solidFill>
              <a:srgbClr val="92D050"/>
            </a:solidFill>
          </a:ln>
        </p:spPr>
        <p:txBody>
          <a:bodyPr wrap="none" rtlCol="0">
            <a:spAutoFit/>
          </a:bodyPr>
          <a:lstStyle/>
          <a:p>
            <a:r>
              <a:rPr kumimoji="1" lang="ja-JP" altLang="en-US" sz="1050" b="1">
                <a:solidFill>
                  <a:srgbClr val="92D050"/>
                </a:solidFill>
              </a:rPr>
              <a:t>相関関係の確認</a:t>
            </a:r>
          </a:p>
        </p:txBody>
      </p:sp>
      <p:sp>
        <p:nvSpPr>
          <p:cNvPr id="26" name="正方形/長方形 25">
            <a:extLst>
              <a:ext uri="{FF2B5EF4-FFF2-40B4-BE49-F238E27FC236}">
                <a16:creationId xmlns:a16="http://schemas.microsoft.com/office/drawing/2014/main" id="{6803B147-38AE-EFD5-C537-50001B7F9793}"/>
              </a:ext>
            </a:extLst>
          </p:cNvPr>
          <p:cNvSpPr/>
          <p:nvPr/>
        </p:nvSpPr>
        <p:spPr>
          <a:xfrm>
            <a:off x="5704633" y="2976222"/>
            <a:ext cx="2234669" cy="755016"/>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cxnSp>
        <p:nvCxnSpPr>
          <p:cNvPr id="27" name="直線矢印コネクタ 26">
            <a:extLst>
              <a:ext uri="{FF2B5EF4-FFF2-40B4-BE49-F238E27FC236}">
                <a16:creationId xmlns:a16="http://schemas.microsoft.com/office/drawing/2014/main" id="{024BEAD7-3708-3F27-E434-BB048135C9AA}"/>
              </a:ext>
            </a:extLst>
          </p:cNvPr>
          <p:cNvCxnSpPr>
            <a:cxnSpLocks/>
            <a:stCxn id="25" idx="1"/>
            <a:endCxn id="26" idx="3"/>
          </p:cNvCxnSpPr>
          <p:nvPr/>
        </p:nvCxnSpPr>
        <p:spPr>
          <a:xfrm flipH="1" flipV="1">
            <a:off x="7939302" y="3353730"/>
            <a:ext cx="442753" cy="125809"/>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84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A441EEE-DBBD-6218-DA2A-BDB2030B8B8D}"/>
              </a:ext>
            </a:extLst>
          </p:cNvPr>
          <p:cNvSpPr>
            <a:spLocks noGrp="1"/>
          </p:cNvSpPr>
          <p:nvPr>
            <p:ph type="title" idx="4294967295"/>
          </p:nvPr>
        </p:nvSpPr>
        <p:spPr>
          <a:xfrm>
            <a:off x="4367213" y="3213100"/>
            <a:ext cx="5538787" cy="431800"/>
          </a:xfrm>
          <a:prstGeom prst="rect">
            <a:avLst/>
          </a:prstGeom>
        </p:spPr>
        <p:txBody>
          <a:bodyPr anchor="ctr"/>
          <a:lstStyle/>
          <a:p>
            <a:r>
              <a:rPr kumimoji="1" lang="ja-JP" altLang="en-US" sz="2800">
                <a:solidFill>
                  <a:schemeClr val="tx1"/>
                </a:solidFill>
                <a:latin typeface="+mn-ea"/>
              </a:rPr>
              <a:t>本編</a:t>
            </a:r>
            <a:endParaRPr lang="ja-JP" altLang="en-US"/>
          </a:p>
        </p:txBody>
      </p:sp>
    </p:spTree>
    <p:extLst>
      <p:ext uri="{BB962C8B-B14F-4D97-AF65-F5344CB8AC3E}">
        <p14:creationId xmlns:p14="http://schemas.microsoft.com/office/powerpoint/2010/main" val="199609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57F543F-08AD-B145-A47D-97F36713625C}"/>
              </a:ext>
            </a:extLst>
          </p:cNvPr>
          <p:cNvSpPr>
            <a:spLocks noGrp="1"/>
          </p:cNvSpPr>
          <p:nvPr>
            <p:ph type="body" sz="quarter" idx="10"/>
          </p:nvPr>
        </p:nvSpPr>
        <p:spPr>
          <a:xfrm>
            <a:off x="344637" y="622199"/>
            <a:ext cx="9210326" cy="1368580"/>
          </a:xfrm>
        </p:spPr>
        <p:txBody>
          <a:bodyPr/>
          <a:lstStyle/>
          <a:p>
            <a:r>
              <a:rPr lang="ja-JP" altLang="en-US"/>
              <a:t>グラフや散布図による可視化の結果から相関関係が示唆された場合、それらの関係性に因果があるとは必ずしも言えないことに注意が必要となります。</a:t>
            </a:r>
            <a:endParaRPr lang="en-US" altLang="ja-JP"/>
          </a:p>
          <a:p>
            <a:r>
              <a:rPr lang="ja-JP" altLang="en-US"/>
              <a:t>必ずしも言えない理由として、以下の可能性があり得ます。</a:t>
            </a:r>
            <a:endParaRPr lang="en-US" altLang="ja-JP"/>
          </a:p>
          <a:p>
            <a:pPr marL="800100" lvl="1" indent="-342900">
              <a:buFont typeface="+mj-ea"/>
              <a:buAutoNum type="circleNumDbPlain"/>
            </a:pPr>
            <a:r>
              <a:rPr kumimoji="1" lang="ja-JP" altLang="en-US"/>
              <a:t>見えない部分での他要因の介入があり、</a:t>
            </a:r>
            <a:r>
              <a:rPr lang="ja-JP" altLang="en-US"/>
              <a:t>擬似</a:t>
            </a:r>
            <a:r>
              <a:rPr kumimoji="1" lang="ja-JP" altLang="en-US"/>
              <a:t>相関</a:t>
            </a:r>
            <a:r>
              <a:rPr lang="ja-JP" altLang="en-US"/>
              <a:t>になっている</a:t>
            </a:r>
            <a:r>
              <a:rPr kumimoji="1" lang="ja-JP" altLang="en-US"/>
              <a:t>可能性がある</a:t>
            </a:r>
            <a:endParaRPr lang="en-US" altLang="ja-JP"/>
          </a:p>
          <a:p>
            <a:pPr marL="800100" lvl="1" indent="-342900">
              <a:buFont typeface="+mj-ea"/>
              <a:buAutoNum type="circleNumDbPlain"/>
            </a:pPr>
            <a:r>
              <a:rPr lang="ja-JP" altLang="en-US"/>
              <a:t>今回のデータ分析対象となっている児童生徒においてたまたま相関関係となっていた可能性がある　など</a:t>
            </a:r>
            <a:endParaRPr kumimoji="1" lang="ja-JP" altLang="en-US"/>
          </a:p>
        </p:txBody>
      </p:sp>
      <p:sp>
        <p:nvSpPr>
          <p:cNvPr id="3" name="タイトル 2">
            <a:extLst>
              <a:ext uri="{FF2B5EF4-FFF2-40B4-BE49-F238E27FC236}">
                <a16:creationId xmlns:a16="http://schemas.microsoft.com/office/drawing/2014/main" id="{5186C092-9AB6-CEEE-8F9B-1001E5D0919E}"/>
              </a:ext>
            </a:extLst>
          </p:cNvPr>
          <p:cNvSpPr>
            <a:spLocks noGrp="1"/>
          </p:cNvSpPr>
          <p:nvPr>
            <p:ph type="title"/>
          </p:nvPr>
        </p:nvSpPr>
        <p:spPr>
          <a:xfrm>
            <a:off x="354796" y="169050"/>
            <a:ext cx="3488134" cy="230832"/>
          </a:xfrm>
        </p:spPr>
        <p:txBody>
          <a:bodyPr/>
          <a:lstStyle/>
          <a:p>
            <a:r>
              <a:rPr kumimoji="1" lang="ja-JP" altLang="en-US"/>
              <a:t>データ分析のステップ⑤　データ分析</a:t>
            </a:r>
          </a:p>
        </p:txBody>
      </p:sp>
      <p:sp>
        <p:nvSpPr>
          <p:cNvPr id="7" name="テキスト ボックス 6">
            <a:extLst>
              <a:ext uri="{FF2B5EF4-FFF2-40B4-BE49-F238E27FC236}">
                <a16:creationId xmlns:a16="http://schemas.microsoft.com/office/drawing/2014/main" id="{D370E0F1-83B3-81FC-B4CC-F11E0A4386C7}"/>
              </a:ext>
            </a:extLst>
          </p:cNvPr>
          <p:cNvSpPr txBox="1"/>
          <p:nvPr/>
        </p:nvSpPr>
        <p:spPr>
          <a:xfrm>
            <a:off x="2805276" y="5879495"/>
            <a:ext cx="2621413" cy="215444"/>
          </a:xfrm>
          <a:prstGeom prst="rect">
            <a:avLst/>
          </a:prstGeom>
          <a:noFill/>
        </p:spPr>
        <p:txBody>
          <a:bodyPr wrap="square">
            <a:spAutoFit/>
          </a:bodyPr>
          <a:lstStyle/>
          <a:p>
            <a:pPr algn="r"/>
            <a:r>
              <a:rPr lang="ja-JP" altLang="en-US" sz="800"/>
              <a:t>出所：令和４年度 全国学力・学習状況調査の結果</a:t>
            </a:r>
          </a:p>
        </p:txBody>
      </p:sp>
      <p:grpSp>
        <p:nvGrpSpPr>
          <p:cNvPr id="18" name="グループ化 17">
            <a:extLst>
              <a:ext uri="{FF2B5EF4-FFF2-40B4-BE49-F238E27FC236}">
                <a16:creationId xmlns:a16="http://schemas.microsoft.com/office/drawing/2014/main" id="{0CB83BDF-48A4-C2DD-B466-800734F53D27}"/>
              </a:ext>
            </a:extLst>
          </p:cNvPr>
          <p:cNvGrpSpPr/>
          <p:nvPr/>
        </p:nvGrpSpPr>
        <p:grpSpPr>
          <a:xfrm>
            <a:off x="238698" y="3285781"/>
            <a:ext cx="5167678" cy="2514336"/>
            <a:chOff x="1716129" y="3043009"/>
            <a:chExt cx="6473742" cy="3099593"/>
          </a:xfrm>
        </p:grpSpPr>
        <p:pic>
          <p:nvPicPr>
            <p:cNvPr id="5" name="図 4">
              <a:extLst>
                <a:ext uri="{FF2B5EF4-FFF2-40B4-BE49-F238E27FC236}">
                  <a16:creationId xmlns:a16="http://schemas.microsoft.com/office/drawing/2014/main" id="{96C7DC5C-064D-964C-FCE2-DA667ED5CBD0}"/>
                </a:ext>
              </a:extLst>
            </p:cNvPr>
            <p:cNvPicPr>
              <a:picLocks noChangeAspect="1"/>
            </p:cNvPicPr>
            <p:nvPr/>
          </p:nvPicPr>
          <p:blipFill>
            <a:blip r:embed="rId2"/>
            <a:stretch>
              <a:fillRect/>
            </a:stretch>
          </p:blipFill>
          <p:spPr>
            <a:xfrm>
              <a:off x="1716129" y="3043009"/>
              <a:ext cx="6473742" cy="3099593"/>
            </a:xfrm>
            <a:prstGeom prst="rect">
              <a:avLst/>
            </a:prstGeom>
          </p:spPr>
        </p:pic>
        <p:cxnSp>
          <p:nvCxnSpPr>
            <p:cNvPr id="9" name="直線矢印コネクタ 8">
              <a:extLst>
                <a:ext uri="{FF2B5EF4-FFF2-40B4-BE49-F238E27FC236}">
                  <a16:creationId xmlns:a16="http://schemas.microsoft.com/office/drawing/2014/main" id="{8475AE10-9C16-31E6-F201-FB08EF5F44BC}"/>
                </a:ext>
              </a:extLst>
            </p:cNvPr>
            <p:cNvCxnSpPr>
              <a:cxnSpLocks/>
            </p:cNvCxnSpPr>
            <p:nvPr/>
          </p:nvCxnSpPr>
          <p:spPr>
            <a:xfrm flipV="1">
              <a:off x="2234021" y="4694183"/>
              <a:ext cx="1229710" cy="1064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45A4026-8C82-FF92-81E2-E2DEAD9AB892}"/>
                </a:ext>
              </a:extLst>
            </p:cNvPr>
            <p:cNvCxnSpPr>
              <a:cxnSpLocks/>
            </p:cNvCxnSpPr>
            <p:nvPr/>
          </p:nvCxnSpPr>
          <p:spPr>
            <a:xfrm flipV="1">
              <a:off x="2234021" y="5480017"/>
              <a:ext cx="1195551" cy="89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F907918-53D3-7A85-8222-803148CDE1D7}"/>
                </a:ext>
              </a:extLst>
            </p:cNvPr>
            <p:cNvCxnSpPr>
              <a:cxnSpLocks/>
            </p:cNvCxnSpPr>
            <p:nvPr/>
          </p:nvCxnSpPr>
          <p:spPr>
            <a:xfrm flipV="1">
              <a:off x="4355224" y="4694183"/>
              <a:ext cx="1195551" cy="89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E4978D1-5B6C-D38D-5CD9-34E01CA58C00}"/>
                </a:ext>
              </a:extLst>
            </p:cNvPr>
            <p:cNvCxnSpPr>
              <a:cxnSpLocks/>
            </p:cNvCxnSpPr>
            <p:nvPr/>
          </p:nvCxnSpPr>
          <p:spPr>
            <a:xfrm flipV="1">
              <a:off x="4279024" y="5524809"/>
              <a:ext cx="1194810" cy="1561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8F44B1D-C2A1-D6B1-E334-5981F376F171}"/>
                </a:ext>
              </a:extLst>
            </p:cNvPr>
            <p:cNvCxnSpPr>
              <a:cxnSpLocks/>
            </p:cNvCxnSpPr>
            <p:nvPr/>
          </p:nvCxnSpPr>
          <p:spPr>
            <a:xfrm flipV="1">
              <a:off x="6272547" y="4694182"/>
              <a:ext cx="1195551" cy="89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73F985BF-5374-75D5-C1FE-0D97026FC0D6}"/>
                </a:ext>
              </a:extLst>
            </p:cNvPr>
            <p:cNvCxnSpPr>
              <a:cxnSpLocks/>
            </p:cNvCxnSpPr>
            <p:nvPr/>
          </p:nvCxnSpPr>
          <p:spPr>
            <a:xfrm flipV="1">
              <a:off x="6266668" y="5591373"/>
              <a:ext cx="1195551" cy="89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楕円 18">
            <a:extLst>
              <a:ext uri="{FF2B5EF4-FFF2-40B4-BE49-F238E27FC236}">
                <a16:creationId xmlns:a16="http://schemas.microsoft.com/office/drawing/2014/main" id="{8C851BA6-90B3-EE00-A8FC-4913FC160796}"/>
              </a:ext>
            </a:extLst>
          </p:cNvPr>
          <p:cNvSpPr/>
          <p:nvPr/>
        </p:nvSpPr>
        <p:spPr>
          <a:xfrm>
            <a:off x="6560862" y="2854827"/>
            <a:ext cx="914400" cy="914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a:t>スマホ</a:t>
            </a:r>
            <a:endParaRPr kumimoji="1" lang="en-US" altLang="ja-JP" sz="1200"/>
          </a:p>
          <a:p>
            <a:pPr algn="ctr"/>
            <a:r>
              <a:rPr kumimoji="1" lang="ja-JP" altLang="en-US" sz="1200"/>
              <a:t>利用時間</a:t>
            </a:r>
          </a:p>
        </p:txBody>
      </p:sp>
      <p:sp>
        <p:nvSpPr>
          <p:cNvPr id="20" name="楕円 19">
            <a:extLst>
              <a:ext uri="{FF2B5EF4-FFF2-40B4-BE49-F238E27FC236}">
                <a16:creationId xmlns:a16="http://schemas.microsoft.com/office/drawing/2014/main" id="{C3B78374-B429-5949-FFF9-A46925F5018D}"/>
              </a:ext>
            </a:extLst>
          </p:cNvPr>
          <p:cNvSpPr/>
          <p:nvPr/>
        </p:nvSpPr>
        <p:spPr>
          <a:xfrm>
            <a:off x="8518413" y="2854827"/>
            <a:ext cx="914400" cy="914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a:t>平均</a:t>
            </a:r>
            <a:r>
              <a:rPr lang="ja-JP" altLang="en-US" sz="1200"/>
              <a:t>正答</a:t>
            </a:r>
            <a:r>
              <a:rPr kumimoji="1" lang="ja-JP" altLang="en-US" sz="1200"/>
              <a:t>率</a:t>
            </a:r>
          </a:p>
        </p:txBody>
      </p:sp>
      <p:sp>
        <p:nvSpPr>
          <p:cNvPr id="21" name="楕円 20">
            <a:extLst>
              <a:ext uri="{FF2B5EF4-FFF2-40B4-BE49-F238E27FC236}">
                <a16:creationId xmlns:a16="http://schemas.microsoft.com/office/drawing/2014/main" id="{7B0F6110-FFA1-0716-3EBE-B8349B3DB9DE}"/>
              </a:ext>
            </a:extLst>
          </p:cNvPr>
          <p:cNvSpPr/>
          <p:nvPr/>
        </p:nvSpPr>
        <p:spPr>
          <a:xfrm>
            <a:off x="7501135" y="3892204"/>
            <a:ext cx="991393" cy="9144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1200"/>
              <a:t>（例）</a:t>
            </a:r>
            <a:endParaRPr kumimoji="1" lang="en-US" altLang="ja-JP" sz="1200"/>
          </a:p>
          <a:p>
            <a:pPr algn="ctr"/>
            <a:r>
              <a:rPr kumimoji="1" lang="ja-JP" altLang="en-US" sz="1200"/>
              <a:t>勉強時間</a:t>
            </a:r>
            <a:endParaRPr kumimoji="1" lang="en-US" altLang="ja-JP" sz="1200"/>
          </a:p>
          <a:p>
            <a:pPr algn="ctr"/>
            <a:r>
              <a:rPr lang="ja-JP" altLang="en-US" sz="1200"/>
              <a:t>勉強への意欲</a:t>
            </a:r>
            <a:endParaRPr kumimoji="1" lang="ja-JP" altLang="en-US" sz="1200"/>
          </a:p>
        </p:txBody>
      </p:sp>
      <p:cxnSp>
        <p:nvCxnSpPr>
          <p:cNvPr id="23" name="直線矢印コネクタ 22">
            <a:extLst>
              <a:ext uri="{FF2B5EF4-FFF2-40B4-BE49-F238E27FC236}">
                <a16:creationId xmlns:a16="http://schemas.microsoft.com/office/drawing/2014/main" id="{728917A4-3D0A-6EF1-3169-8CCD03613A56}"/>
              </a:ext>
            </a:extLst>
          </p:cNvPr>
          <p:cNvCxnSpPr>
            <a:stCxn id="19" idx="6"/>
            <a:endCxn id="20" idx="2"/>
          </p:cNvCxnSpPr>
          <p:nvPr/>
        </p:nvCxnSpPr>
        <p:spPr>
          <a:xfrm>
            <a:off x="7475262" y="3312027"/>
            <a:ext cx="1043151" cy="0"/>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563214D-1DE5-4324-0AC6-78887BF0BB15}"/>
              </a:ext>
            </a:extLst>
          </p:cNvPr>
          <p:cNvCxnSpPr>
            <a:cxnSpLocks/>
            <a:stCxn id="19" idx="5"/>
            <a:endCxn id="21" idx="1"/>
          </p:cNvCxnSpPr>
          <p:nvPr/>
        </p:nvCxnSpPr>
        <p:spPr>
          <a:xfrm>
            <a:off x="7341351" y="3635316"/>
            <a:ext cx="304970" cy="390799"/>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2E0B70A0-56AC-D134-1EA1-E4C17176717F}"/>
              </a:ext>
            </a:extLst>
          </p:cNvPr>
          <p:cNvCxnSpPr>
            <a:cxnSpLocks/>
            <a:stCxn id="21" idx="7"/>
            <a:endCxn id="20" idx="3"/>
          </p:cNvCxnSpPr>
          <p:nvPr/>
        </p:nvCxnSpPr>
        <p:spPr>
          <a:xfrm flipV="1">
            <a:off x="8347342" y="3635316"/>
            <a:ext cx="304982" cy="390799"/>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028ABE29-FF4A-11ED-BA5B-4F37F1E85F8D}"/>
              </a:ext>
            </a:extLst>
          </p:cNvPr>
          <p:cNvSpPr/>
          <p:nvPr/>
        </p:nvSpPr>
        <p:spPr>
          <a:xfrm>
            <a:off x="259011" y="2347159"/>
            <a:ext cx="5167678" cy="799312"/>
          </a:xfrm>
          <a:prstGeom prst="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以下のグラフから、携帯電話やスマートフォンを使う時間が短い児童生徒ほど、</a:t>
            </a:r>
            <a:endParaRPr kumimoji="1" lang="en-US" altLang="ja-JP" sz="1100"/>
          </a:p>
          <a:p>
            <a:pPr algn="ctr"/>
            <a:r>
              <a:rPr kumimoji="1" lang="ja-JP" altLang="en-US" sz="1100"/>
              <a:t>学力調査の平均正答率が高い傾向にあることが読み取れる</a:t>
            </a:r>
          </a:p>
        </p:txBody>
      </p:sp>
      <p:sp>
        <p:nvSpPr>
          <p:cNvPr id="11" name="正方形/長方形 10">
            <a:extLst>
              <a:ext uri="{FF2B5EF4-FFF2-40B4-BE49-F238E27FC236}">
                <a16:creationId xmlns:a16="http://schemas.microsoft.com/office/drawing/2014/main" id="{71319B86-6256-9291-6507-17177CB5BAD5}"/>
              </a:ext>
            </a:extLst>
          </p:cNvPr>
          <p:cNvSpPr/>
          <p:nvPr/>
        </p:nvSpPr>
        <p:spPr>
          <a:xfrm>
            <a:off x="6499679" y="2339220"/>
            <a:ext cx="2994305" cy="457201"/>
          </a:xfrm>
          <a:prstGeom prst="rect">
            <a:avLst/>
          </a:prstGeom>
          <a:solidFill>
            <a:srgbClr val="140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左記の通り、これら</a:t>
            </a:r>
            <a:r>
              <a:rPr kumimoji="1" lang="en-US" altLang="ja-JP" sz="1100"/>
              <a:t>2</a:t>
            </a:r>
            <a:r>
              <a:rPr lang="ja-JP" altLang="en-US" sz="1100"/>
              <a:t>種類のデータ</a:t>
            </a:r>
            <a:r>
              <a:rPr kumimoji="1" lang="ja-JP" altLang="en-US" sz="1100"/>
              <a:t>には</a:t>
            </a:r>
            <a:endParaRPr kumimoji="1" lang="en-US" altLang="ja-JP" sz="1100"/>
          </a:p>
          <a:p>
            <a:pPr algn="ctr"/>
            <a:r>
              <a:rPr kumimoji="1" lang="ja-JP" altLang="en-US" sz="1100"/>
              <a:t>相関関係は示唆される</a:t>
            </a:r>
          </a:p>
        </p:txBody>
      </p:sp>
      <p:sp>
        <p:nvSpPr>
          <p:cNvPr id="13" name="正方形/長方形 12">
            <a:extLst>
              <a:ext uri="{FF2B5EF4-FFF2-40B4-BE49-F238E27FC236}">
                <a16:creationId xmlns:a16="http://schemas.microsoft.com/office/drawing/2014/main" id="{1FD6B891-D0B7-0EC7-8979-A83676290942}"/>
              </a:ext>
            </a:extLst>
          </p:cNvPr>
          <p:cNvSpPr/>
          <p:nvPr/>
        </p:nvSpPr>
        <p:spPr>
          <a:xfrm>
            <a:off x="6499679" y="4920742"/>
            <a:ext cx="2994306" cy="7631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一方、平均正答率に影響を与える要因としてスマホ利用時間以外の要因も考えられるため、</a:t>
            </a:r>
            <a:r>
              <a:rPr kumimoji="1" lang="ja-JP" altLang="en-US" sz="1200" b="1" u="sng"/>
              <a:t>必ずしも因果関係があるとは言えない</a:t>
            </a:r>
            <a:r>
              <a:rPr kumimoji="1" lang="ja-JP" altLang="en-US" sz="1100"/>
              <a:t>。</a:t>
            </a:r>
            <a:endParaRPr kumimoji="1" lang="en-US" altLang="ja-JP" sz="1100"/>
          </a:p>
        </p:txBody>
      </p:sp>
      <p:sp>
        <p:nvSpPr>
          <p:cNvPr id="15" name="正方形/長方形 14">
            <a:extLst>
              <a:ext uri="{FF2B5EF4-FFF2-40B4-BE49-F238E27FC236}">
                <a16:creationId xmlns:a16="http://schemas.microsoft.com/office/drawing/2014/main" id="{49555FA2-F8E1-1140-48D9-5A5829FDD6A2}"/>
              </a:ext>
            </a:extLst>
          </p:cNvPr>
          <p:cNvSpPr/>
          <p:nvPr/>
        </p:nvSpPr>
        <p:spPr>
          <a:xfrm>
            <a:off x="6355138" y="5800117"/>
            <a:ext cx="3283389" cy="360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900">
                <a:solidFill>
                  <a:schemeClr val="tx1"/>
                </a:solidFill>
              </a:rPr>
              <a:t>（例）</a:t>
            </a:r>
            <a:endParaRPr lang="en-US" altLang="ja-JP" sz="900">
              <a:solidFill>
                <a:schemeClr val="tx1"/>
              </a:solidFill>
            </a:endParaRPr>
          </a:p>
          <a:p>
            <a:r>
              <a:rPr kumimoji="1" lang="ja-JP" altLang="en-US" sz="900">
                <a:solidFill>
                  <a:srgbClr val="140078"/>
                </a:solidFill>
              </a:rPr>
              <a:t>スマホ利用時間が短い</a:t>
            </a:r>
            <a:r>
              <a:rPr lang="ja-JP" altLang="en-US" sz="900">
                <a:solidFill>
                  <a:schemeClr val="tx1"/>
                </a:solidFill>
              </a:rPr>
              <a:t>⇒</a:t>
            </a:r>
            <a:r>
              <a:rPr lang="ja-JP" altLang="en-US" sz="900" b="1">
                <a:solidFill>
                  <a:schemeClr val="tx2"/>
                </a:solidFill>
              </a:rPr>
              <a:t>勉強時間が長い</a:t>
            </a:r>
            <a:r>
              <a:rPr kumimoji="1" lang="ja-JP" altLang="en-US" sz="900">
                <a:solidFill>
                  <a:schemeClr val="tx1"/>
                </a:solidFill>
              </a:rPr>
              <a:t>⇒</a:t>
            </a:r>
            <a:r>
              <a:rPr kumimoji="1" lang="ja-JP" altLang="en-US" sz="900">
                <a:solidFill>
                  <a:srgbClr val="140078"/>
                </a:solidFill>
              </a:rPr>
              <a:t>平均正答率が高い</a:t>
            </a:r>
          </a:p>
        </p:txBody>
      </p:sp>
      <p:sp>
        <p:nvSpPr>
          <p:cNvPr id="22" name="矢印: 右 21">
            <a:extLst>
              <a:ext uri="{FF2B5EF4-FFF2-40B4-BE49-F238E27FC236}">
                <a16:creationId xmlns:a16="http://schemas.microsoft.com/office/drawing/2014/main" id="{C463965C-BD8E-5765-02BB-1E7558BF6490}"/>
              </a:ext>
            </a:extLst>
          </p:cNvPr>
          <p:cNvSpPr/>
          <p:nvPr/>
        </p:nvSpPr>
        <p:spPr>
          <a:xfrm>
            <a:off x="5701357" y="2340811"/>
            <a:ext cx="584837" cy="3514414"/>
          </a:xfrm>
          <a:prstGeom prst="rightArrow">
            <a:avLst/>
          </a:prstGeom>
          <a:solidFill>
            <a:srgbClr val="DE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5" name="正方形/長方形 24">
            <a:extLst>
              <a:ext uri="{FF2B5EF4-FFF2-40B4-BE49-F238E27FC236}">
                <a16:creationId xmlns:a16="http://schemas.microsoft.com/office/drawing/2014/main" id="{F582AF3C-05BE-11E2-A28E-49D446C6A01E}"/>
              </a:ext>
            </a:extLst>
          </p:cNvPr>
          <p:cNvSpPr/>
          <p:nvPr/>
        </p:nvSpPr>
        <p:spPr>
          <a:xfrm>
            <a:off x="5759657" y="2854827"/>
            <a:ext cx="385272" cy="25824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lang="ja-JP" altLang="en-US" sz="1050" b="1">
                <a:solidFill>
                  <a:schemeClr val="tx1"/>
                </a:solidFill>
              </a:rPr>
              <a:t>この相関関係は因果関係まで成り立つか？</a:t>
            </a:r>
            <a:endParaRPr kumimoji="1" lang="ja-JP" altLang="en-US" sz="1050" b="1">
              <a:solidFill>
                <a:srgbClr val="140078"/>
              </a:solidFill>
            </a:endParaRPr>
          </a:p>
        </p:txBody>
      </p:sp>
    </p:spTree>
    <p:extLst>
      <p:ext uri="{BB962C8B-B14F-4D97-AF65-F5344CB8AC3E}">
        <p14:creationId xmlns:p14="http://schemas.microsoft.com/office/powerpoint/2010/main" val="156451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矢印: 下 19">
            <a:extLst>
              <a:ext uri="{FF2B5EF4-FFF2-40B4-BE49-F238E27FC236}">
                <a16:creationId xmlns:a16="http://schemas.microsoft.com/office/drawing/2014/main" id="{A327604A-9AB1-1BFF-9883-D4C09320AFC1}"/>
              </a:ext>
            </a:extLst>
          </p:cNvPr>
          <p:cNvSpPr/>
          <p:nvPr/>
        </p:nvSpPr>
        <p:spPr>
          <a:xfrm>
            <a:off x="4286676" y="3741369"/>
            <a:ext cx="4210051" cy="360000"/>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D24CFF9-CAB5-5CF7-8DB2-D2EB2FE185D7}"/>
              </a:ext>
            </a:extLst>
          </p:cNvPr>
          <p:cNvSpPr txBox="1"/>
          <p:nvPr/>
        </p:nvSpPr>
        <p:spPr>
          <a:xfrm>
            <a:off x="4259015" y="3701312"/>
            <a:ext cx="4259499" cy="415498"/>
          </a:xfrm>
          <a:prstGeom prst="rect">
            <a:avLst/>
          </a:prstGeom>
          <a:noFill/>
        </p:spPr>
        <p:txBody>
          <a:bodyPr wrap="none" rtlCol="0">
            <a:spAutoFit/>
          </a:bodyPr>
          <a:lstStyle/>
          <a:p>
            <a:pPr algn="ctr"/>
            <a:r>
              <a:rPr kumimoji="1" lang="ja-JP" altLang="en-US" sz="1050" b="1"/>
              <a:t>これらのネクストアクションが目的達成に寄与しそうか改めて判断</a:t>
            </a:r>
            <a:endParaRPr lang="en-US" altLang="ja-JP" sz="1050" b="1"/>
          </a:p>
          <a:p>
            <a:pPr algn="ctr"/>
            <a:r>
              <a:rPr kumimoji="1" lang="ja-JP" altLang="en-US" sz="1050" b="1"/>
              <a:t>加えて、新たにデータ分析すべき項目等について必要に応じ検討</a:t>
            </a:r>
          </a:p>
        </p:txBody>
      </p:sp>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1368580"/>
          </a:xfrm>
        </p:spPr>
        <p:txBody>
          <a:bodyPr/>
          <a:lstStyle/>
          <a:p>
            <a:r>
              <a:rPr kumimoji="1" lang="ja-JP" altLang="en-US"/>
              <a:t>データ分析を通じて、ステップ②で設定した仮説が正しかったかを検証します。</a:t>
            </a:r>
            <a:endParaRPr kumimoji="1" lang="en-US" altLang="ja-JP"/>
          </a:p>
          <a:p>
            <a:r>
              <a:rPr kumimoji="1" lang="ja-JP" altLang="en-US"/>
              <a:t>検証結果をふまえ、ステップ①で</a:t>
            </a:r>
            <a:r>
              <a:rPr lang="ja-JP" altLang="en-US"/>
              <a:t>設定したデータ分析の目的</a:t>
            </a:r>
            <a:r>
              <a:rPr kumimoji="1" lang="ja-JP" altLang="en-US"/>
              <a:t>に基づく教育</a:t>
            </a:r>
            <a:r>
              <a:rPr lang="ja-JP" altLang="en-US"/>
              <a:t>委員会</a:t>
            </a:r>
            <a:r>
              <a:rPr kumimoji="1" lang="ja-JP" altLang="en-US"/>
              <a:t>としてのネクストアクションを検討します。</a:t>
            </a:r>
            <a:endParaRPr kumimoji="1" lang="en-US" altLang="ja-JP"/>
          </a:p>
          <a:p>
            <a:pPr lvl="1"/>
            <a:endParaRPr kumimoji="1" lang="en-US" altLang="ja-JP"/>
          </a:p>
          <a:p>
            <a:pPr lvl="1"/>
            <a:endParaRPr kumimoji="1" lang="ja-JP" altLang="en-US"/>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719241" cy="230832"/>
          </a:xfrm>
        </p:spPr>
        <p:txBody>
          <a:bodyPr/>
          <a:lstStyle/>
          <a:p>
            <a:r>
              <a:rPr kumimoji="1" lang="ja-JP" altLang="en-US"/>
              <a:t>データ分析のステップ</a:t>
            </a:r>
            <a:r>
              <a:rPr lang="ja-JP" altLang="en-US"/>
              <a:t>⑥　ネクストアクション検討</a:t>
            </a:r>
            <a:endParaRPr kumimoji="1" lang="ja-JP" altLang="en-US"/>
          </a:p>
        </p:txBody>
      </p:sp>
      <p:sp>
        <p:nvSpPr>
          <p:cNvPr id="4" name="正方形/長方形 3">
            <a:extLst>
              <a:ext uri="{FF2B5EF4-FFF2-40B4-BE49-F238E27FC236}">
                <a16:creationId xmlns:a16="http://schemas.microsoft.com/office/drawing/2014/main" id="{48E3EE3D-E00C-DED4-1238-5FB2E1F45966}"/>
              </a:ext>
            </a:extLst>
          </p:cNvPr>
          <p:cNvSpPr/>
          <p:nvPr/>
        </p:nvSpPr>
        <p:spPr>
          <a:xfrm>
            <a:off x="347837" y="4732025"/>
            <a:ext cx="9210326" cy="181209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36000" rtlCol="0" anchor="t" anchorCtr="0"/>
          <a:lstStyle/>
          <a:p>
            <a:pPr marL="171450" indent="-180000">
              <a:lnSpc>
                <a:spcPct val="120000"/>
              </a:lnSpc>
              <a:spcAft>
                <a:spcPts val="200"/>
              </a:spcAft>
              <a:buClr>
                <a:schemeClr val="accent1"/>
              </a:buClr>
              <a:buFont typeface="游ゴシック" panose="020B0400000000000000" pitchFamily="50" charset="-128"/>
              <a:buChar char="▍"/>
            </a:pPr>
            <a:r>
              <a:rPr kumimoji="1" lang="ja-JP" altLang="en-US" sz="1400" b="1">
                <a:solidFill>
                  <a:schemeClr val="accent1"/>
                </a:solidFill>
                <a:latin typeface="+mj-ea"/>
                <a:ea typeface="+mj-ea"/>
              </a:rPr>
              <a:t>留意点</a:t>
            </a:r>
            <a:endParaRPr kumimoji="1" lang="en-US" altLang="ja-JP" sz="1400" b="1">
              <a:solidFill>
                <a:schemeClr val="accent1"/>
              </a:solidFill>
              <a:latin typeface="+mj-ea"/>
              <a:ea typeface="+mj-ea"/>
            </a:endParaRPr>
          </a:p>
          <a:p>
            <a:pPr marL="360000" lvl="1" indent="-180000">
              <a:lnSpc>
                <a:spcPct val="120000"/>
              </a:lnSpc>
              <a:spcAft>
                <a:spcPts val="200"/>
              </a:spcAft>
              <a:buClr>
                <a:schemeClr val="accent1"/>
              </a:buClr>
              <a:buSzPct val="70000"/>
              <a:buFont typeface="Wingdings" panose="05000000000000000000" pitchFamily="2" charset="2"/>
              <a:buChar char="l"/>
            </a:pPr>
            <a:r>
              <a:rPr kumimoji="1" lang="ja-JP" altLang="en-US" sz="1100">
                <a:solidFill>
                  <a:schemeClr val="tx1"/>
                </a:solidFill>
                <a:latin typeface="+mn-ea"/>
              </a:rPr>
              <a:t>データ分析は</a:t>
            </a:r>
            <a:r>
              <a:rPr lang="ja-JP" altLang="en-US" sz="1100">
                <a:solidFill>
                  <a:schemeClr val="tx1"/>
                </a:solidFill>
                <a:latin typeface="+mn-ea"/>
              </a:rPr>
              <a:t>分析</a:t>
            </a:r>
            <a:r>
              <a:rPr kumimoji="1" lang="ja-JP" altLang="en-US" sz="1100">
                <a:solidFill>
                  <a:schemeClr val="tx1"/>
                </a:solidFill>
                <a:latin typeface="+mn-ea"/>
              </a:rPr>
              <a:t>して終わりではなく、政策立案・実行・振り返りをより効果的に行うための手段である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100">
                <a:solidFill>
                  <a:schemeClr val="tx1"/>
                </a:solidFill>
                <a:latin typeface="+mn-ea"/>
              </a:rPr>
              <a:t>データ分析は当初掲げた目的を達成するための現状把握等を実施するための手段であり、分析結果を以て次にどのような打ち手を講じるべきかを検討することに役立てるためのものである。</a:t>
            </a:r>
            <a:endParaRPr kumimoji="1" lang="en-US" altLang="ja-JP" sz="1100">
              <a:solidFill>
                <a:schemeClr val="tx1"/>
              </a:solidFill>
              <a:latin typeface="+mn-ea"/>
            </a:endParaRPr>
          </a:p>
          <a:p>
            <a:pPr marL="360000" lvl="1" indent="-180000">
              <a:lnSpc>
                <a:spcPct val="120000"/>
              </a:lnSpc>
              <a:spcAft>
                <a:spcPts val="200"/>
              </a:spcAft>
              <a:buClr>
                <a:schemeClr val="accent1"/>
              </a:buClr>
              <a:buSzPct val="70000"/>
              <a:buFont typeface="Wingdings" panose="05000000000000000000" pitchFamily="2" charset="2"/>
              <a:buChar char="l"/>
            </a:pPr>
            <a:r>
              <a:rPr kumimoji="1" lang="ja-JP" altLang="en-US" sz="1100">
                <a:solidFill>
                  <a:schemeClr val="tx1"/>
                </a:solidFill>
                <a:latin typeface="+mn-ea"/>
              </a:rPr>
              <a:t>ネクストアクションを講じた結果、再度データ分析を実施して検証すべきことが見つかる可能性がある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kumimoji="1" lang="ja-JP" altLang="en-US" sz="1100">
                <a:solidFill>
                  <a:schemeClr val="tx1"/>
                </a:solidFill>
                <a:latin typeface="+mn-ea"/>
              </a:rPr>
              <a:t>これまで印象である種決めつけていた事象に対する意識が変わり（状況が変化し）、検証すべき新たな項目が出現する可能性がある。</a:t>
            </a:r>
            <a:endParaRPr kumimoji="1" lang="en-US" altLang="ja-JP" sz="1100">
              <a:solidFill>
                <a:schemeClr val="tx1"/>
              </a:solidFill>
              <a:latin typeface="+mn-ea"/>
            </a:endParaRPr>
          </a:p>
          <a:p>
            <a:pPr marL="540000" lvl="2" indent="-180000">
              <a:lnSpc>
                <a:spcPct val="120000"/>
              </a:lnSpc>
              <a:spcAft>
                <a:spcPts val="200"/>
              </a:spcAft>
              <a:buClr>
                <a:schemeClr val="accent1"/>
              </a:buClr>
              <a:buFont typeface="Arial" panose="020B0604020202020204" pitchFamily="34" charset="0"/>
              <a:buChar char="•"/>
            </a:pPr>
            <a:r>
              <a:rPr lang="ja-JP" altLang="en-US" sz="1100">
                <a:solidFill>
                  <a:schemeClr val="tx1"/>
                </a:solidFill>
                <a:latin typeface="+mn-ea"/>
              </a:rPr>
              <a:t>新たな項目が出現した際は、再度ステップ①からデータ分析に挑戦してみていただきたい。</a:t>
            </a:r>
            <a:endParaRPr lang="en-US" altLang="ja-JP" sz="1100">
              <a:solidFill>
                <a:schemeClr val="tx1"/>
              </a:solidFill>
              <a:latin typeface="+mn-ea"/>
            </a:endParaRPr>
          </a:p>
        </p:txBody>
      </p:sp>
      <p:pic>
        <p:nvPicPr>
          <p:cNvPr id="6" name="Picture 2">
            <a:extLst>
              <a:ext uri="{FF2B5EF4-FFF2-40B4-BE49-F238E27FC236}">
                <a16:creationId xmlns:a16="http://schemas.microsoft.com/office/drawing/2014/main" id="{45DE8B93-BEBA-B4BC-9ABF-0278BAF9F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33" t="82699" b="9588"/>
          <a:stretch/>
        </p:blipFill>
        <p:spPr bwMode="auto">
          <a:xfrm>
            <a:off x="3277641" y="3232248"/>
            <a:ext cx="6283722" cy="3727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778AC86-7B74-B82F-0BE4-34C837926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33" t="8569" b="85335"/>
          <a:stretch/>
        </p:blipFill>
        <p:spPr bwMode="auto">
          <a:xfrm>
            <a:off x="3277641" y="4249135"/>
            <a:ext cx="6283722" cy="29460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CC75840-E9A7-5C23-0677-5A6C8AA8A3B3}"/>
              </a:ext>
            </a:extLst>
          </p:cNvPr>
          <p:cNvSpPr txBox="1"/>
          <p:nvPr/>
        </p:nvSpPr>
        <p:spPr>
          <a:xfrm>
            <a:off x="873176" y="4188690"/>
            <a:ext cx="2162814" cy="415498"/>
          </a:xfrm>
          <a:prstGeom prst="rect">
            <a:avLst/>
          </a:prstGeom>
          <a:solidFill>
            <a:srgbClr val="0A50A0"/>
          </a:solidFill>
          <a:ln>
            <a:solidFill>
              <a:srgbClr val="0A50A0"/>
            </a:solidFill>
          </a:ln>
        </p:spPr>
        <p:txBody>
          <a:bodyPr wrap="square" rtlCol="0">
            <a:spAutoFit/>
          </a:bodyPr>
          <a:lstStyle/>
          <a:p>
            <a:r>
              <a:rPr lang="ja-JP" altLang="en-US" sz="1050">
                <a:solidFill>
                  <a:schemeClr val="bg1"/>
                </a:solidFill>
              </a:rPr>
              <a:t>①データ分析の目的を検討」で検討した目的</a:t>
            </a:r>
            <a:endParaRPr kumimoji="1" lang="ja-JP" altLang="en-US" sz="1050">
              <a:solidFill>
                <a:schemeClr val="bg1"/>
              </a:solidFill>
            </a:endParaRPr>
          </a:p>
        </p:txBody>
      </p:sp>
      <p:sp>
        <p:nvSpPr>
          <p:cNvPr id="11" name="テキスト ボックス 10">
            <a:extLst>
              <a:ext uri="{FF2B5EF4-FFF2-40B4-BE49-F238E27FC236}">
                <a16:creationId xmlns:a16="http://schemas.microsoft.com/office/drawing/2014/main" id="{CB246990-C832-1276-BAFF-BB786DB9239D}"/>
              </a:ext>
            </a:extLst>
          </p:cNvPr>
          <p:cNvSpPr txBox="1"/>
          <p:nvPr/>
        </p:nvSpPr>
        <p:spPr>
          <a:xfrm>
            <a:off x="873173" y="1929840"/>
            <a:ext cx="2162814" cy="253916"/>
          </a:xfrm>
          <a:prstGeom prst="rect">
            <a:avLst/>
          </a:prstGeom>
          <a:solidFill>
            <a:srgbClr val="94BDDA"/>
          </a:solidFill>
          <a:ln>
            <a:solidFill>
              <a:srgbClr val="94BDDA"/>
            </a:solidFill>
          </a:ln>
        </p:spPr>
        <p:txBody>
          <a:bodyPr wrap="square" rtlCol="0">
            <a:spAutoFit/>
          </a:bodyPr>
          <a:lstStyle/>
          <a:p>
            <a:r>
              <a:rPr kumimoji="1" lang="ja-JP" altLang="en-US" sz="1050">
                <a:solidFill>
                  <a:schemeClr val="bg1"/>
                </a:solidFill>
              </a:rPr>
              <a:t>分析結果</a:t>
            </a:r>
            <a:r>
              <a:rPr lang="ja-JP" altLang="en-US" sz="1050">
                <a:solidFill>
                  <a:schemeClr val="bg1"/>
                </a:solidFill>
              </a:rPr>
              <a:t>に基づく仮説検証結果</a:t>
            </a:r>
            <a:endParaRPr kumimoji="1" lang="ja-JP" altLang="en-US" sz="1050">
              <a:solidFill>
                <a:schemeClr val="bg1"/>
              </a:solidFill>
            </a:endParaRPr>
          </a:p>
        </p:txBody>
      </p:sp>
      <p:sp>
        <p:nvSpPr>
          <p:cNvPr id="12" name="テキスト ボックス 11">
            <a:extLst>
              <a:ext uri="{FF2B5EF4-FFF2-40B4-BE49-F238E27FC236}">
                <a16:creationId xmlns:a16="http://schemas.microsoft.com/office/drawing/2014/main" id="{B215B767-AE93-DC32-FFD7-F471E9655D2D}"/>
              </a:ext>
            </a:extLst>
          </p:cNvPr>
          <p:cNvSpPr txBox="1"/>
          <p:nvPr/>
        </p:nvSpPr>
        <p:spPr>
          <a:xfrm>
            <a:off x="873173" y="3286912"/>
            <a:ext cx="2162814" cy="253916"/>
          </a:xfrm>
          <a:prstGeom prst="rect">
            <a:avLst/>
          </a:prstGeom>
          <a:solidFill>
            <a:srgbClr val="F0BE2D"/>
          </a:solidFill>
          <a:ln>
            <a:solidFill>
              <a:srgbClr val="F0BE2D"/>
            </a:solidFill>
          </a:ln>
        </p:spPr>
        <p:txBody>
          <a:bodyPr wrap="square" rtlCol="0">
            <a:spAutoFit/>
          </a:bodyPr>
          <a:lstStyle/>
          <a:p>
            <a:r>
              <a:rPr lang="ja-JP" altLang="en-US" sz="1050"/>
              <a:t>ネクストアクションの検討</a:t>
            </a:r>
            <a:endParaRPr kumimoji="1" lang="ja-JP" altLang="en-US" sz="1050"/>
          </a:p>
        </p:txBody>
      </p:sp>
      <p:sp>
        <p:nvSpPr>
          <p:cNvPr id="14" name="正方形/長方形 13">
            <a:extLst>
              <a:ext uri="{FF2B5EF4-FFF2-40B4-BE49-F238E27FC236}">
                <a16:creationId xmlns:a16="http://schemas.microsoft.com/office/drawing/2014/main" id="{EC6FAB60-03AD-6425-A7FE-1578F65F2A57}"/>
              </a:ext>
            </a:extLst>
          </p:cNvPr>
          <p:cNvSpPr/>
          <p:nvPr/>
        </p:nvSpPr>
        <p:spPr>
          <a:xfrm>
            <a:off x="3216175" y="4188691"/>
            <a:ext cx="6345188" cy="415498"/>
          </a:xfrm>
          <a:prstGeom prst="rect">
            <a:avLst/>
          </a:prstGeom>
          <a:noFill/>
          <a:ln w="28575">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6" name="正方形/長方形 15">
            <a:extLst>
              <a:ext uri="{FF2B5EF4-FFF2-40B4-BE49-F238E27FC236}">
                <a16:creationId xmlns:a16="http://schemas.microsoft.com/office/drawing/2014/main" id="{BB99CCE7-8A75-DB9A-6979-3718A7486239}"/>
              </a:ext>
            </a:extLst>
          </p:cNvPr>
          <p:cNvSpPr/>
          <p:nvPr/>
        </p:nvSpPr>
        <p:spPr>
          <a:xfrm>
            <a:off x="3216175" y="1599115"/>
            <a:ext cx="6345188" cy="892208"/>
          </a:xfrm>
          <a:prstGeom prst="rect">
            <a:avLst/>
          </a:prstGeom>
          <a:noFill/>
          <a:ln w="28575">
            <a:solidFill>
              <a:srgbClr val="94BD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sp>
        <p:nvSpPr>
          <p:cNvPr id="17" name="正方形/長方形 16">
            <a:extLst>
              <a:ext uri="{FF2B5EF4-FFF2-40B4-BE49-F238E27FC236}">
                <a16:creationId xmlns:a16="http://schemas.microsoft.com/office/drawing/2014/main" id="{C826536D-6500-9C54-E1ED-421ED659F6E9}"/>
              </a:ext>
            </a:extLst>
          </p:cNvPr>
          <p:cNvSpPr/>
          <p:nvPr/>
        </p:nvSpPr>
        <p:spPr>
          <a:xfrm>
            <a:off x="3216175" y="3197276"/>
            <a:ext cx="6345188" cy="433188"/>
          </a:xfrm>
          <a:prstGeom prst="rect">
            <a:avLst/>
          </a:prstGeom>
          <a:noFill/>
          <a:ln w="28575">
            <a:solidFill>
              <a:srgbClr val="F0BE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chemeClr val="tx1"/>
              </a:solidFill>
            </a:endParaRPr>
          </a:p>
        </p:txBody>
      </p:sp>
      <p:pic>
        <p:nvPicPr>
          <p:cNvPr id="18" name="Picture 2">
            <a:extLst>
              <a:ext uri="{FF2B5EF4-FFF2-40B4-BE49-F238E27FC236}">
                <a16:creationId xmlns:a16="http://schemas.microsoft.com/office/drawing/2014/main" id="{238C14EB-914C-5B72-D2E5-15FCA6A55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33" t="65701" b="17155"/>
          <a:stretch/>
        </p:blipFill>
        <p:spPr bwMode="auto">
          <a:xfrm>
            <a:off x="3246905" y="1634145"/>
            <a:ext cx="6283722" cy="828578"/>
          </a:xfrm>
          <a:prstGeom prst="rect">
            <a:avLst/>
          </a:prstGeom>
          <a:noFill/>
          <a:extLst>
            <a:ext uri="{909E8E84-426E-40DD-AFC4-6F175D3DCCD1}">
              <a14:hiddenFill xmlns:a14="http://schemas.microsoft.com/office/drawing/2010/main">
                <a:solidFill>
                  <a:srgbClr val="FFFFFF"/>
                </a:solidFill>
              </a14:hiddenFill>
            </a:ext>
          </a:extLst>
        </p:spPr>
      </p:pic>
      <p:sp>
        <p:nvSpPr>
          <p:cNvPr id="23" name="矢印: 下 22">
            <a:extLst>
              <a:ext uri="{FF2B5EF4-FFF2-40B4-BE49-F238E27FC236}">
                <a16:creationId xmlns:a16="http://schemas.microsoft.com/office/drawing/2014/main" id="{D5A295D8-0719-98A6-8E54-47FDE547C016}"/>
              </a:ext>
            </a:extLst>
          </p:cNvPr>
          <p:cNvSpPr/>
          <p:nvPr/>
        </p:nvSpPr>
        <p:spPr>
          <a:xfrm>
            <a:off x="3359199" y="2589868"/>
            <a:ext cx="924541" cy="504097"/>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a:solidFill>
                <a:schemeClr val="tx1"/>
              </a:solidFill>
            </a:endParaRPr>
          </a:p>
        </p:txBody>
      </p:sp>
      <p:sp>
        <p:nvSpPr>
          <p:cNvPr id="24" name="矢印: 下 23">
            <a:extLst>
              <a:ext uri="{FF2B5EF4-FFF2-40B4-BE49-F238E27FC236}">
                <a16:creationId xmlns:a16="http://schemas.microsoft.com/office/drawing/2014/main" id="{52365933-D6FA-792D-8C97-531291F87CE7}"/>
              </a:ext>
            </a:extLst>
          </p:cNvPr>
          <p:cNvSpPr/>
          <p:nvPr/>
        </p:nvSpPr>
        <p:spPr>
          <a:xfrm>
            <a:off x="7435900" y="2589866"/>
            <a:ext cx="924541" cy="504097"/>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4C98B33E-17B2-F8E7-5D4A-18AE2C1C52E9}"/>
              </a:ext>
            </a:extLst>
          </p:cNvPr>
          <p:cNvSpPr/>
          <p:nvPr/>
        </p:nvSpPr>
        <p:spPr>
          <a:xfrm>
            <a:off x="8484571" y="2593348"/>
            <a:ext cx="924541" cy="504097"/>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5A641CE-0A85-598C-C147-2E9D20684E60}"/>
              </a:ext>
            </a:extLst>
          </p:cNvPr>
          <p:cNvSpPr/>
          <p:nvPr/>
        </p:nvSpPr>
        <p:spPr>
          <a:xfrm>
            <a:off x="3321048" y="2560899"/>
            <a:ext cx="1000842" cy="56203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信頼関係を向上させるために教育委員会としてやるべきことは？</a:t>
            </a:r>
          </a:p>
        </p:txBody>
      </p:sp>
      <p:sp>
        <p:nvSpPr>
          <p:cNvPr id="29" name="正方形/長方形 28">
            <a:extLst>
              <a:ext uri="{FF2B5EF4-FFF2-40B4-BE49-F238E27FC236}">
                <a16:creationId xmlns:a16="http://schemas.microsoft.com/office/drawing/2014/main" id="{2DFD0D27-4AF0-6E4D-076A-1EFA37212BDD}"/>
              </a:ext>
            </a:extLst>
          </p:cNvPr>
          <p:cNvSpPr/>
          <p:nvPr/>
        </p:nvSpPr>
        <p:spPr>
          <a:xfrm>
            <a:off x="7397749" y="2564396"/>
            <a:ext cx="1000842" cy="56203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教員数の多寡による影響を低減するために教育委員会としてやるべきことは？</a:t>
            </a:r>
          </a:p>
        </p:txBody>
      </p:sp>
      <p:sp>
        <p:nvSpPr>
          <p:cNvPr id="30" name="正方形/長方形 29">
            <a:extLst>
              <a:ext uri="{FF2B5EF4-FFF2-40B4-BE49-F238E27FC236}">
                <a16:creationId xmlns:a16="http://schemas.microsoft.com/office/drawing/2014/main" id="{0FC8A039-AB77-1D9D-5E6F-3A7CCC3F1CE7}"/>
              </a:ext>
            </a:extLst>
          </p:cNvPr>
          <p:cNvSpPr/>
          <p:nvPr/>
        </p:nvSpPr>
        <p:spPr>
          <a:xfrm>
            <a:off x="8446420" y="2564396"/>
            <a:ext cx="1000842" cy="56203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タブレットの持ち帰りを推進するために教育委員会としてやるべきことは？</a:t>
            </a:r>
          </a:p>
        </p:txBody>
      </p:sp>
      <p:sp>
        <p:nvSpPr>
          <p:cNvPr id="32" name="吹き出し: 右矢印 31">
            <a:extLst>
              <a:ext uri="{FF2B5EF4-FFF2-40B4-BE49-F238E27FC236}">
                <a16:creationId xmlns:a16="http://schemas.microsoft.com/office/drawing/2014/main" id="{C9E1BC79-96F1-E2BB-728A-DDFD32CF5690}"/>
              </a:ext>
            </a:extLst>
          </p:cNvPr>
          <p:cNvSpPr/>
          <p:nvPr/>
        </p:nvSpPr>
        <p:spPr>
          <a:xfrm>
            <a:off x="873173" y="2560898"/>
            <a:ext cx="2162814" cy="593511"/>
          </a:xfrm>
          <a:prstGeom prst="rightArrowCallout">
            <a:avLst>
              <a:gd name="adj1" fmla="val 46313"/>
              <a:gd name="adj2" fmla="val 50000"/>
              <a:gd name="adj3" fmla="val 36234"/>
              <a:gd name="adj4" fmla="val 81794"/>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ネクストアクションの</a:t>
            </a:r>
            <a:endParaRPr kumimoji="1" lang="en-US" altLang="ja-JP" sz="1100" b="1">
              <a:solidFill>
                <a:schemeClr val="tx1"/>
              </a:solidFill>
            </a:endParaRPr>
          </a:p>
          <a:p>
            <a:pPr algn="ctr"/>
            <a:r>
              <a:rPr kumimoji="1" lang="ja-JP" altLang="en-US" sz="1100" b="1">
                <a:solidFill>
                  <a:schemeClr val="tx1"/>
                </a:solidFill>
              </a:rPr>
              <a:t>検討に向けた思考過程</a:t>
            </a:r>
          </a:p>
        </p:txBody>
      </p:sp>
      <p:sp>
        <p:nvSpPr>
          <p:cNvPr id="33" name="矢印: 下 32">
            <a:extLst>
              <a:ext uri="{FF2B5EF4-FFF2-40B4-BE49-F238E27FC236}">
                <a16:creationId xmlns:a16="http://schemas.microsoft.com/office/drawing/2014/main" id="{760B6A80-E1AD-5AB9-384A-A1A7E68C4E15}"/>
              </a:ext>
            </a:extLst>
          </p:cNvPr>
          <p:cNvSpPr/>
          <p:nvPr/>
        </p:nvSpPr>
        <p:spPr>
          <a:xfrm>
            <a:off x="4369719" y="2591980"/>
            <a:ext cx="924541" cy="504097"/>
          </a:xfrm>
          <a:prstGeom prst="downArrow">
            <a:avLst/>
          </a:prstGeom>
          <a:noFill/>
          <a:ln>
            <a:solidFill>
              <a:schemeClr val="bg1">
                <a:lumMod val="8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E278F9F8-BFC9-C40F-3273-D97D523C300F}"/>
              </a:ext>
            </a:extLst>
          </p:cNvPr>
          <p:cNvSpPr/>
          <p:nvPr/>
        </p:nvSpPr>
        <p:spPr>
          <a:xfrm>
            <a:off x="5397549" y="2593347"/>
            <a:ext cx="924541" cy="504097"/>
          </a:xfrm>
          <a:prstGeom prst="downArrow">
            <a:avLst/>
          </a:prstGeom>
          <a:noFill/>
          <a:ln>
            <a:solidFill>
              <a:schemeClr val="bg1">
                <a:lumMod val="8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89A8D464-1FC3-C266-376B-86FD29616887}"/>
              </a:ext>
            </a:extLst>
          </p:cNvPr>
          <p:cNvSpPr/>
          <p:nvPr/>
        </p:nvSpPr>
        <p:spPr>
          <a:xfrm>
            <a:off x="6445786" y="2586358"/>
            <a:ext cx="924541" cy="504097"/>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4747E40-0DEC-E973-3BD6-61E8878EB952}"/>
              </a:ext>
            </a:extLst>
          </p:cNvPr>
          <p:cNvSpPr/>
          <p:nvPr/>
        </p:nvSpPr>
        <p:spPr>
          <a:xfrm>
            <a:off x="6407635" y="2557406"/>
            <a:ext cx="1000842" cy="56203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a:solidFill>
                  <a:schemeClr val="tx1"/>
                </a:solidFill>
              </a:rPr>
              <a:t>無関係であることを受けて、</a:t>
            </a:r>
            <a:r>
              <a:rPr kumimoji="1" lang="ja-JP" altLang="en-US" sz="800">
                <a:solidFill>
                  <a:schemeClr val="tx1"/>
                </a:solidFill>
              </a:rPr>
              <a:t>教育委員会としてやるべきことは？</a:t>
            </a:r>
          </a:p>
        </p:txBody>
      </p:sp>
      <p:sp>
        <p:nvSpPr>
          <p:cNvPr id="38" name="吹き出し: 右矢印 37">
            <a:extLst>
              <a:ext uri="{FF2B5EF4-FFF2-40B4-BE49-F238E27FC236}">
                <a16:creationId xmlns:a16="http://schemas.microsoft.com/office/drawing/2014/main" id="{5850640C-9BF4-81FA-0232-9F095B37DB72}"/>
              </a:ext>
            </a:extLst>
          </p:cNvPr>
          <p:cNvSpPr/>
          <p:nvPr/>
        </p:nvSpPr>
        <p:spPr>
          <a:xfrm>
            <a:off x="873173" y="3673331"/>
            <a:ext cx="2162814" cy="415498"/>
          </a:xfrm>
          <a:prstGeom prst="rightArrowCallout">
            <a:avLst>
              <a:gd name="adj1" fmla="val 46313"/>
              <a:gd name="adj2" fmla="val 50000"/>
              <a:gd name="adj3" fmla="val 36234"/>
              <a:gd name="adj4" fmla="val 81794"/>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ネクストアクションと当初目的の整合性チェック</a:t>
            </a:r>
          </a:p>
        </p:txBody>
      </p:sp>
      <p:sp>
        <p:nvSpPr>
          <p:cNvPr id="39" name="正方形/長方形 38">
            <a:extLst>
              <a:ext uri="{FF2B5EF4-FFF2-40B4-BE49-F238E27FC236}">
                <a16:creationId xmlns:a16="http://schemas.microsoft.com/office/drawing/2014/main" id="{C303487A-CF35-1059-4307-48D012226991}"/>
              </a:ext>
            </a:extLst>
          </p:cNvPr>
          <p:cNvSpPr/>
          <p:nvPr/>
        </p:nvSpPr>
        <p:spPr>
          <a:xfrm>
            <a:off x="184159" y="2216731"/>
            <a:ext cx="360293" cy="221976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a:solidFill>
                  <a:srgbClr val="F0BE2D"/>
                </a:solidFill>
              </a:rPr>
              <a:t>本ステップでの検討・実施事項</a:t>
            </a:r>
          </a:p>
        </p:txBody>
      </p:sp>
      <p:sp>
        <p:nvSpPr>
          <p:cNvPr id="47" name="右中かっこ 46">
            <a:extLst>
              <a:ext uri="{FF2B5EF4-FFF2-40B4-BE49-F238E27FC236}">
                <a16:creationId xmlns:a16="http://schemas.microsoft.com/office/drawing/2014/main" id="{E6204559-888E-6F6C-3DD3-F33E6B563DC1}"/>
              </a:ext>
            </a:extLst>
          </p:cNvPr>
          <p:cNvSpPr/>
          <p:nvPr/>
        </p:nvSpPr>
        <p:spPr>
          <a:xfrm flipH="1">
            <a:off x="536464" y="2564395"/>
            <a:ext cx="285061" cy="1524434"/>
          </a:xfrm>
          <a:prstGeom prst="rightBrace">
            <a:avLst>
              <a:gd name="adj1" fmla="val 50101"/>
              <a:gd name="adj2" fmla="val 50000"/>
            </a:avLst>
          </a:prstGeom>
          <a:ln w="19050">
            <a:solidFill>
              <a:srgbClr val="F0BE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CB4041B-BD9B-9B8D-4AC7-3085574346D6}"/>
              </a:ext>
            </a:extLst>
          </p:cNvPr>
          <p:cNvSpPr txBox="1"/>
          <p:nvPr/>
        </p:nvSpPr>
        <p:spPr>
          <a:xfrm>
            <a:off x="3155816" y="1351629"/>
            <a:ext cx="2024913" cy="253916"/>
          </a:xfrm>
          <a:prstGeom prst="rect">
            <a:avLst/>
          </a:prstGeom>
          <a:noFill/>
        </p:spPr>
        <p:txBody>
          <a:bodyPr wrap="none" rtlCol="0">
            <a:spAutoFit/>
          </a:bodyPr>
          <a:lstStyle/>
          <a:p>
            <a:r>
              <a:rPr lang="ja-JP" altLang="en-US" sz="1050" b="1"/>
              <a:t>過去の文科省事業成果より抜粋</a:t>
            </a:r>
            <a:endParaRPr kumimoji="1" lang="ja-JP" altLang="en-US" sz="1050" b="1"/>
          </a:p>
        </p:txBody>
      </p:sp>
    </p:spTree>
    <p:extLst>
      <p:ext uri="{BB962C8B-B14F-4D97-AF65-F5344CB8AC3E}">
        <p14:creationId xmlns:p14="http://schemas.microsoft.com/office/powerpoint/2010/main" val="23473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88D51-C97F-16F0-6CCF-00A681B68EFB}"/>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4031AE4-B565-3F6C-2A47-EEFA6B5925D9}"/>
              </a:ext>
            </a:extLst>
          </p:cNvPr>
          <p:cNvSpPr>
            <a:spLocks noGrp="1"/>
          </p:cNvSpPr>
          <p:nvPr>
            <p:ph type="title" idx="4294967295"/>
          </p:nvPr>
        </p:nvSpPr>
        <p:spPr>
          <a:xfrm>
            <a:off x="1" y="3213100"/>
            <a:ext cx="9906000" cy="431800"/>
          </a:xfrm>
          <a:prstGeom prst="rect">
            <a:avLst/>
          </a:prstGeom>
        </p:spPr>
        <p:txBody>
          <a:bodyPr anchor="ctr"/>
          <a:lstStyle/>
          <a:p>
            <a:pPr algn="ctr"/>
            <a:r>
              <a:rPr lang="ja-JP" altLang="en-US" sz="2800">
                <a:latin typeface="+mn-ea"/>
              </a:rPr>
              <a:t>参考資料②</a:t>
            </a:r>
            <a:br>
              <a:rPr lang="en-US" altLang="ja-JP" sz="2800">
                <a:latin typeface="+mn-ea"/>
              </a:rPr>
            </a:br>
            <a:r>
              <a:rPr lang="ja-JP" altLang="en-US" sz="2800">
                <a:latin typeface="+mn-ea"/>
              </a:rPr>
              <a:t>過去の文部科学省事業において構築した</a:t>
            </a:r>
            <a:br>
              <a:rPr lang="en-US" altLang="ja-JP" sz="2800">
                <a:latin typeface="+mn-ea"/>
              </a:rPr>
            </a:br>
            <a:r>
              <a:rPr lang="ja-JP" altLang="en-US" sz="2800">
                <a:latin typeface="+mn-ea"/>
              </a:rPr>
              <a:t>ダッシュボード事例</a:t>
            </a:r>
            <a:endParaRPr lang="ja-JP" altLang="en-US"/>
          </a:p>
        </p:txBody>
      </p:sp>
    </p:spTree>
    <p:extLst>
      <p:ext uri="{BB962C8B-B14F-4D97-AF65-F5344CB8AC3E}">
        <p14:creationId xmlns:p14="http://schemas.microsoft.com/office/powerpoint/2010/main" val="3895562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4F75F03-CD1C-7806-7613-6833B99DD5FC}"/>
              </a:ext>
            </a:extLst>
          </p:cNvPr>
          <p:cNvSpPr>
            <a:spLocks noGrp="1"/>
          </p:cNvSpPr>
          <p:nvPr>
            <p:ph type="body" sz="quarter" idx="10"/>
          </p:nvPr>
        </p:nvSpPr>
        <p:spPr>
          <a:xfrm>
            <a:off x="344637" y="622199"/>
            <a:ext cx="9210326" cy="241605"/>
          </a:xfrm>
        </p:spPr>
        <p:txBody>
          <a:bodyPr/>
          <a:lstStyle/>
          <a:p>
            <a:r>
              <a:rPr kumimoji="1" lang="ja-JP" altLang="en-US"/>
              <a:t>最終目的から分析結果をふまえたネクストアクション（施策）まで、ロジックモデルの検討を実施</a:t>
            </a:r>
          </a:p>
        </p:txBody>
      </p:sp>
      <p:pic>
        <p:nvPicPr>
          <p:cNvPr id="4" name="図 3">
            <a:extLst>
              <a:ext uri="{FF2B5EF4-FFF2-40B4-BE49-F238E27FC236}">
                <a16:creationId xmlns:a16="http://schemas.microsoft.com/office/drawing/2014/main" id="{27866E8C-2FC8-C5FA-4695-54B392E9B54A}"/>
              </a:ext>
            </a:extLst>
          </p:cNvPr>
          <p:cNvPicPr>
            <a:picLocks noChangeAspect="1"/>
          </p:cNvPicPr>
          <p:nvPr/>
        </p:nvPicPr>
        <p:blipFill>
          <a:blip r:embed="rId2"/>
          <a:stretch>
            <a:fillRect/>
          </a:stretch>
        </p:blipFill>
        <p:spPr>
          <a:xfrm>
            <a:off x="335419" y="1002631"/>
            <a:ext cx="9235162" cy="5613870"/>
          </a:xfrm>
          <a:prstGeom prst="rect">
            <a:avLst/>
          </a:prstGeom>
        </p:spPr>
      </p:pic>
      <p:sp>
        <p:nvSpPr>
          <p:cNvPr id="5" name="タイトル 2">
            <a:extLst>
              <a:ext uri="{FF2B5EF4-FFF2-40B4-BE49-F238E27FC236}">
                <a16:creationId xmlns:a16="http://schemas.microsoft.com/office/drawing/2014/main" id="{5421D2C6-1D37-E9CA-D472-F582693DD293}"/>
              </a:ext>
            </a:extLst>
          </p:cNvPr>
          <p:cNvSpPr>
            <a:spLocks noGrp="1"/>
          </p:cNvSpPr>
          <p:nvPr>
            <p:ph type="title"/>
          </p:nvPr>
        </p:nvSpPr>
        <p:spPr>
          <a:xfrm>
            <a:off x="344637" y="104881"/>
            <a:ext cx="2622513" cy="384721"/>
          </a:xfrm>
        </p:spPr>
        <p:txBody>
          <a:bodyPr/>
          <a:lstStyle/>
          <a:p>
            <a:r>
              <a:rPr lang="en-US" altLang="ja-JP" sz="1000"/>
              <a:t>2023</a:t>
            </a:r>
            <a:r>
              <a:rPr kumimoji="1" lang="ja-JP" altLang="en-US" sz="1000"/>
              <a:t>年度開発したテンプレートの紹介</a:t>
            </a:r>
            <a:br>
              <a:rPr kumimoji="1" lang="en-US" altLang="ja-JP" sz="1000"/>
            </a:br>
            <a:r>
              <a:rPr kumimoji="1" lang="ja-JP" altLang="en-US"/>
              <a:t>①</a:t>
            </a:r>
            <a:r>
              <a:rPr kumimoji="1" lang="en-US" altLang="ja-JP"/>
              <a:t>ICT</a:t>
            </a:r>
            <a:r>
              <a:rPr kumimoji="1" lang="ja-JP" altLang="en-US"/>
              <a:t>活用状況テンプレート</a:t>
            </a:r>
          </a:p>
        </p:txBody>
      </p:sp>
      <p:sp>
        <p:nvSpPr>
          <p:cNvPr id="3" name="正方形/長方形 2">
            <a:extLst>
              <a:ext uri="{FF2B5EF4-FFF2-40B4-BE49-F238E27FC236}">
                <a16:creationId xmlns:a16="http://schemas.microsoft.com/office/drawing/2014/main" id="{94D99E72-C98F-6BC9-7295-36C079745CCC}"/>
              </a:ext>
            </a:extLst>
          </p:cNvPr>
          <p:cNvSpPr/>
          <p:nvPr/>
        </p:nvSpPr>
        <p:spPr>
          <a:xfrm>
            <a:off x="6781800" y="104881"/>
            <a:ext cx="2514600" cy="331277"/>
          </a:xfrm>
          <a:prstGeom prst="rect">
            <a:avLst/>
          </a:prstGeom>
          <a:solidFill>
            <a:srgbClr val="F0B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過去事業につき各ステップの名称が異なる点に留意</a:t>
            </a:r>
          </a:p>
        </p:txBody>
      </p:sp>
    </p:spTree>
    <p:extLst>
      <p:ext uri="{BB962C8B-B14F-4D97-AF65-F5344CB8AC3E}">
        <p14:creationId xmlns:p14="http://schemas.microsoft.com/office/powerpoint/2010/main" val="2704817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972A65-1BD8-DFE4-5903-B1B8DD12538D}"/>
              </a:ext>
            </a:extLst>
          </p:cNvPr>
          <p:cNvSpPr>
            <a:spLocks noGrp="1"/>
          </p:cNvSpPr>
          <p:nvPr>
            <p:ph type="body" sz="quarter" idx="10"/>
          </p:nvPr>
        </p:nvSpPr>
        <p:spPr>
          <a:xfrm>
            <a:off x="344637" y="622199"/>
            <a:ext cx="9210326" cy="1264962"/>
          </a:xfrm>
        </p:spPr>
        <p:txBody>
          <a:bodyPr/>
          <a:lstStyle/>
          <a:p>
            <a:r>
              <a:rPr kumimoji="1" lang="ja-JP" altLang="en-US"/>
              <a:t>前頁の検討に基づき、</a:t>
            </a:r>
            <a:r>
              <a:rPr kumimoji="1" lang="en-US" altLang="ja-JP"/>
              <a:t>Microsoft</a:t>
            </a:r>
            <a:r>
              <a:rPr kumimoji="1" lang="ja-JP" altLang="en-US"/>
              <a:t>社</a:t>
            </a:r>
            <a:r>
              <a:rPr kumimoji="1" lang="en-US" altLang="ja-JP" err="1"/>
              <a:t>PowerBI</a:t>
            </a:r>
            <a:r>
              <a:rPr kumimoji="1" lang="ja-JP" altLang="en-US"/>
              <a:t>アプリケーションで操作可能なダッシュボードテンプレートを開発</a:t>
            </a:r>
            <a:endParaRPr kumimoji="1" lang="en-US" altLang="ja-JP"/>
          </a:p>
          <a:p>
            <a:pPr lvl="1"/>
            <a:r>
              <a:rPr lang="ja-JP" altLang="en-US"/>
              <a:t>計</a:t>
            </a:r>
            <a:r>
              <a:rPr lang="en-US" altLang="ja-JP"/>
              <a:t>5</a:t>
            </a:r>
            <a:r>
              <a:rPr lang="ja-JP" altLang="en-US"/>
              <a:t>枚のシートで構成</a:t>
            </a:r>
            <a:endParaRPr lang="en-US" altLang="ja-JP"/>
          </a:p>
          <a:p>
            <a:pPr lvl="1"/>
            <a:r>
              <a:rPr lang="en-US" altLang="ja-JP"/>
              <a:t>1</a:t>
            </a:r>
            <a:r>
              <a:rPr lang="ja-JP" altLang="en-US"/>
              <a:t>枚目は</a:t>
            </a:r>
            <a:r>
              <a:rPr lang="en-US" altLang="ja-JP"/>
              <a:t>KPI</a:t>
            </a:r>
            <a:r>
              <a:rPr lang="ja-JP" altLang="en-US"/>
              <a:t>としている</a:t>
            </a:r>
            <a:r>
              <a:rPr lang="en-US" altLang="ja-JP"/>
              <a:t>ICT</a:t>
            </a:r>
            <a:r>
              <a:rPr lang="ja-JP" altLang="en-US"/>
              <a:t>活用状況の日単位の変化を単一で可視化</a:t>
            </a:r>
            <a:endParaRPr lang="en-US" altLang="ja-JP"/>
          </a:p>
          <a:p>
            <a:pPr lvl="1"/>
            <a:r>
              <a:rPr lang="ja-JP" altLang="en-US"/>
              <a:t>他</a:t>
            </a:r>
            <a:r>
              <a:rPr lang="en-US" altLang="ja-JP"/>
              <a:t>4</a:t>
            </a:r>
            <a:r>
              <a:rPr lang="ja-JP" altLang="en-US"/>
              <a:t>シートでは</a:t>
            </a:r>
            <a:r>
              <a:rPr lang="en-US" altLang="ja-JP"/>
              <a:t>KPI</a:t>
            </a:r>
            <a:r>
              <a:rPr lang="ja-JP" altLang="en-US"/>
              <a:t>と関係があると思われるデータ項目を単一可視化、さらに</a:t>
            </a:r>
            <a:r>
              <a:rPr lang="en-US" altLang="ja-JP"/>
              <a:t>KPI</a:t>
            </a:r>
            <a:r>
              <a:rPr lang="ja-JP" altLang="en-US"/>
              <a:t>とかけ合わせた相関の</a:t>
            </a:r>
            <a:br>
              <a:rPr lang="en-US" altLang="ja-JP"/>
            </a:br>
            <a:r>
              <a:rPr lang="ja-JP" altLang="en-US"/>
              <a:t>可視化を実施</a:t>
            </a:r>
            <a:endParaRPr kumimoji="1" lang="ja-JP" altLang="en-US"/>
          </a:p>
        </p:txBody>
      </p:sp>
      <p:sp>
        <p:nvSpPr>
          <p:cNvPr id="3" name="タイトル 2">
            <a:extLst>
              <a:ext uri="{FF2B5EF4-FFF2-40B4-BE49-F238E27FC236}">
                <a16:creationId xmlns:a16="http://schemas.microsoft.com/office/drawing/2014/main" id="{0C087EEE-A26F-9598-7083-F665E087297F}"/>
              </a:ext>
            </a:extLst>
          </p:cNvPr>
          <p:cNvSpPr>
            <a:spLocks noGrp="1"/>
          </p:cNvSpPr>
          <p:nvPr>
            <p:ph type="title"/>
          </p:nvPr>
        </p:nvSpPr>
        <p:spPr>
          <a:xfrm>
            <a:off x="344637" y="104881"/>
            <a:ext cx="2622513" cy="384721"/>
          </a:xfrm>
        </p:spPr>
        <p:txBody>
          <a:bodyPr/>
          <a:lstStyle/>
          <a:p>
            <a:r>
              <a:rPr lang="en-US" altLang="ja-JP" sz="1000"/>
              <a:t>2023</a:t>
            </a:r>
            <a:r>
              <a:rPr kumimoji="1" lang="ja-JP" altLang="en-US" sz="1000"/>
              <a:t>年度開発したテンプレートの紹介</a:t>
            </a:r>
            <a:br>
              <a:rPr kumimoji="1" lang="en-US" altLang="ja-JP" sz="1000"/>
            </a:br>
            <a:r>
              <a:rPr kumimoji="1" lang="ja-JP" altLang="en-US"/>
              <a:t>①</a:t>
            </a:r>
            <a:r>
              <a:rPr kumimoji="1" lang="en-US" altLang="ja-JP"/>
              <a:t>ICT</a:t>
            </a:r>
            <a:r>
              <a:rPr kumimoji="1" lang="ja-JP" altLang="en-US"/>
              <a:t>活用状況テンプレート</a:t>
            </a:r>
          </a:p>
        </p:txBody>
      </p:sp>
      <p:pic>
        <p:nvPicPr>
          <p:cNvPr id="4" name="図 3">
            <a:extLst>
              <a:ext uri="{FF2B5EF4-FFF2-40B4-BE49-F238E27FC236}">
                <a16:creationId xmlns:a16="http://schemas.microsoft.com/office/drawing/2014/main" id="{C4CB5411-2FCF-C714-E0DF-CAE5C87D66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9" y="2204559"/>
            <a:ext cx="9227414" cy="3547872"/>
          </a:xfrm>
          <a:prstGeom prst="rect">
            <a:avLst/>
          </a:prstGeom>
          <a:noFill/>
          <a:ln>
            <a:noFill/>
          </a:ln>
        </p:spPr>
      </p:pic>
      <p:pic>
        <p:nvPicPr>
          <p:cNvPr id="5" name="図 4">
            <a:extLst>
              <a:ext uri="{FF2B5EF4-FFF2-40B4-BE49-F238E27FC236}">
                <a16:creationId xmlns:a16="http://schemas.microsoft.com/office/drawing/2014/main" id="{CFD7D05E-6601-F62C-129C-AB6B6B7B217C}"/>
              </a:ext>
            </a:extLst>
          </p:cNvPr>
          <p:cNvPicPr>
            <a:picLocks noChangeAspect="1"/>
          </p:cNvPicPr>
          <p:nvPr/>
        </p:nvPicPr>
        <p:blipFill>
          <a:blip r:embed="rId3"/>
          <a:stretch>
            <a:fillRect/>
          </a:stretch>
        </p:blipFill>
        <p:spPr>
          <a:xfrm>
            <a:off x="327548" y="4016717"/>
            <a:ext cx="3031471" cy="1704612"/>
          </a:xfrm>
          <a:prstGeom prst="rect">
            <a:avLst/>
          </a:prstGeom>
        </p:spPr>
      </p:pic>
    </p:spTree>
    <p:extLst>
      <p:ext uri="{BB962C8B-B14F-4D97-AF65-F5344CB8AC3E}">
        <p14:creationId xmlns:p14="http://schemas.microsoft.com/office/powerpoint/2010/main" val="419939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4F75F03-CD1C-7806-7613-6833B99DD5FC}"/>
              </a:ext>
            </a:extLst>
          </p:cNvPr>
          <p:cNvSpPr>
            <a:spLocks noGrp="1"/>
          </p:cNvSpPr>
          <p:nvPr>
            <p:ph type="body" sz="quarter" idx="10"/>
          </p:nvPr>
        </p:nvSpPr>
        <p:spPr>
          <a:xfrm>
            <a:off x="344637" y="622199"/>
            <a:ext cx="9210326" cy="241605"/>
          </a:xfrm>
        </p:spPr>
        <p:txBody>
          <a:bodyPr/>
          <a:lstStyle/>
          <a:p>
            <a:r>
              <a:rPr kumimoji="1" lang="ja-JP" altLang="en-US"/>
              <a:t>最終目的から分析結果をふまえたネクストアクション（施策）まで、ロジックモデルの検討を実施</a:t>
            </a:r>
          </a:p>
        </p:txBody>
      </p:sp>
      <p:sp>
        <p:nvSpPr>
          <p:cNvPr id="5" name="タイトル 2">
            <a:extLst>
              <a:ext uri="{FF2B5EF4-FFF2-40B4-BE49-F238E27FC236}">
                <a16:creationId xmlns:a16="http://schemas.microsoft.com/office/drawing/2014/main" id="{5421D2C6-1D37-E9CA-D472-F582693DD293}"/>
              </a:ext>
            </a:extLst>
          </p:cNvPr>
          <p:cNvSpPr>
            <a:spLocks noGrp="1"/>
          </p:cNvSpPr>
          <p:nvPr>
            <p:ph type="title"/>
          </p:nvPr>
        </p:nvSpPr>
        <p:spPr>
          <a:xfrm>
            <a:off x="344637" y="104881"/>
            <a:ext cx="3282950" cy="384721"/>
          </a:xfrm>
        </p:spPr>
        <p:txBody>
          <a:bodyPr/>
          <a:lstStyle/>
          <a:p>
            <a:r>
              <a:rPr lang="en-US" altLang="ja-JP" sz="1000"/>
              <a:t>2023</a:t>
            </a:r>
            <a:r>
              <a:rPr kumimoji="1" lang="ja-JP" altLang="en-US" sz="1000"/>
              <a:t>年度開発したテンプレートの紹介</a:t>
            </a:r>
            <a:br>
              <a:rPr kumimoji="1" lang="en-US" altLang="ja-JP" sz="1000"/>
            </a:br>
            <a:r>
              <a:rPr kumimoji="1" lang="ja-JP" altLang="en-US"/>
              <a:t>②不登校児童に関するテンプレート</a:t>
            </a:r>
          </a:p>
        </p:txBody>
      </p:sp>
      <p:pic>
        <p:nvPicPr>
          <p:cNvPr id="3" name="図 2">
            <a:extLst>
              <a:ext uri="{FF2B5EF4-FFF2-40B4-BE49-F238E27FC236}">
                <a16:creationId xmlns:a16="http://schemas.microsoft.com/office/drawing/2014/main" id="{CF272C17-2909-3112-BEB2-DFE2A2FFF53C}"/>
              </a:ext>
            </a:extLst>
          </p:cNvPr>
          <p:cNvPicPr>
            <a:picLocks noChangeAspect="1"/>
          </p:cNvPicPr>
          <p:nvPr/>
        </p:nvPicPr>
        <p:blipFill>
          <a:blip r:embed="rId2"/>
          <a:stretch>
            <a:fillRect/>
          </a:stretch>
        </p:blipFill>
        <p:spPr>
          <a:xfrm>
            <a:off x="511825" y="1116717"/>
            <a:ext cx="8875950" cy="5395512"/>
          </a:xfrm>
          <a:prstGeom prst="rect">
            <a:avLst/>
          </a:prstGeom>
        </p:spPr>
      </p:pic>
      <p:sp>
        <p:nvSpPr>
          <p:cNvPr id="4" name="正方形/長方形 3">
            <a:extLst>
              <a:ext uri="{FF2B5EF4-FFF2-40B4-BE49-F238E27FC236}">
                <a16:creationId xmlns:a16="http://schemas.microsoft.com/office/drawing/2014/main" id="{EFB74FCD-1FC4-5CA2-9E06-D17D1A178D56}"/>
              </a:ext>
            </a:extLst>
          </p:cNvPr>
          <p:cNvSpPr/>
          <p:nvPr/>
        </p:nvSpPr>
        <p:spPr>
          <a:xfrm>
            <a:off x="6781800" y="104881"/>
            <a:ext cx="2514600" cy="331277"/>
          </a:xfrm>
          <a:prstGeom prst="rect">
            <a:avLst/>
          </a:prstGeom>
          <a:solidFill>
            <a:srgbClr val="F0B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過去事業につき各ステップの名称が異なる点に留意</a:t>
            </a:r>
          </a:p>
        </p:txBody>
      </p:sp>
    </p:spTree>
    <p:extLst>
      <p:ext uri="{BB962C8B-B14F-4D97-AF65-F5344CB8AC3E}">
        <p14:creationId xmlns:p14="http://schemas.microsoft.com/office/powerpoint/2010/main" val="157499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972A65-1BD8-DFE4-5903-B1B8DD12538D}"/>
              </a:ext>
            </a:extLst>
          </p:cNvPr>
          <p:cNvSpPr>
            <a:spLocks noGrp="1"/>
          </p:cNvSpPr>
          <p:nvPr>
            <p:ph type="body" sz="quarter" idx="10"/>
          </p:nvPr>
        </p:nvSpPr>
        <p:spPr>
          <a:xfrm>
            <a:off x="344637" y="622199"/>
            <a:ext cx="9210326" cy="241605"/>
          </a:xfrm>
        </p:spPr>
        <p:txBody>
          <a:bodyPr/>
          <a:lstStyle/>
          <a:p>
            <a:r>
              <a:rPr kumimoji="1" lang="ja-JP" altLang="en-US"/>
              <a:t>前頁の検討に基づき、</a:t>
            </a:r>
            <a:r>
              <a:rPr kumimoji="1" lang="en-US" altLang="ja-JP"/>
              <a:t>Microsoft</a:t>
            </a:r>
            <a:r>
              <a:rPr kumimoji="1" lang="ja-JP" altLang="en-US"/>
              <a:t>社</a:t>
            </a:r>
            <a:r>
              <a:rPr kumimoji="1" lang="en-US" altLang="ja-JP" err="1"/>
              <a:t>PowerBI</a:t>
            </a:r>
            <a:r>
              <a:rPr kumimoji="1" lang="ja-JP" altLang="en-US"/>
              <a:t>アプリケーションで操作可能なダッシュボードテンプレートを開発</a:t>
            </a:r>
            <a:endParaRPr kumimoji="1" lang="en-US" altLang="ja-JP"/>
          </a:p>
        </p:txBody>
      </p:sp>
      <p:sp>
        <p:nvSpPr>
          <p:cNvPr id="7" name="タイトル 2">
            <a:extLst>
              <a:ext uri="{FF2B5EF4-FFF2-40B4-BE49-F238E27FC236}">
                <a16:creationId xmlns:a16="http://schemas.microsoft.com/office/drawing/2014/main" id="{7DA92D6A-343C-B4F6-867A-5CFEF7F152E9}"/>
              </a:ext>
            </a:extLst>
          </p:cNvPr>
          <p:cNvSpPr>
            <a:spLocks noGrp="1"/>
          </p:cNvSpPr>
          <p:nvPr>
            <p:ph type="title"/>
          </p:nvPr>
        </p:nvSpPr>
        <p:spPr>
          <a:xfrm>
            <a:off x="344637" y="104881"/>
            <a:ext cx="3282950" cy="384721"/>
          </a:xfrm>
        </p:spPr>
        <p:txBody>
          <a:bodyPr/>
          <a:lstStyle/>
          <a:p>
            <a:r>
              <a:rPr lang="en-US" altLang="ja-JP" sz="1000"/>
              <a:t>2023</a:t>
            </a:r>
            <a:r>
              <a:rPr kumimoji="1" lang="ja-JP" altLang="en-US" sz="1000"/>
              <a:t>年度開発したテンプレートの紹介</a:t>
            </a:r>
            <a:br>
              <a:rPr kumimoji="1" lang="en-US" altLang="ja-JP" sz="1000"/>
            </a:br>
            <a:r>
              <a:rPr kumimoji="1" lang="ja-JP" altLang="en-US"/>
              <a:t>②不登校児童に関するテンプレート</a:t>
            </a:r>
          </a:p>
        </p:txBody>
      </p:sp>
      <p:pic>
        <p:nvPicPr>
          <p:cNvPr id="8" name="図 7">
            <a:extLst>
              <a:ext uri="{FF2B5EF4-FFF2-40B4-BE49-F238E27FC236}">
                <a16:creationId xmlns:a16="http://schemas.microsoft.com/office/drawing/2014/main" id="{CF9339C4-E843-28E3-62BC-EC15D4F68696}"/>
              </a:ext>
            </a:extLst>
          </p:cNvPr>
          <p:cNvPicPr>
            <a:picLocks noChangeAspect="1"/>
          </p:cNvPicPr>
          <p:nvPr/>
        </p:nvPicPr>
        <p:blipFill>
          <a:blip r:embed="rId2"/>
          <a:stretch>
            <a:fillRect/>
          </a:stretch>
        </p:blipFill>
        <p:spPr>
          <a:xfrm>
            <a:off x="344637" y="1259316"/>
            <a:ext cx="9210326" cy="4819229"/>
          </a:xfrm>
          <a:prstGeom prst="rect">
            <a:avLst/>
          </a:prstGeom>
        </p:spPr>
      </p:pic>
    </p:spTree>
    <p:extLst>
      <p:ext uri="{BB962C8B-B14F-4D97-AF65-F5344CB8AC3E}">
        <p14:creationId xmlns:p14="http://schemas.microsoft.com/office/powerpoint/2010/main" val="254541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81429-3DBF-206C-EF47-98F50AD41F7D}"/>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F4BDD6E7-5DDC-7DEA-29A6-DDD13CC583C8}"/>
              </a:ext>
            </a:extLst>
          </p:cNvPr>
          <p:cNvSpPr/>
          <p:nvPr/>
        </p:nvSpPr>
        <p:spPr>
          <a:xfrm>
            <a:off x="2079425" y="2913894"/>
            <a:ext cx="7475538" cy="756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u="sng">
                <a:solidFill>
                  <a:schemeClr val="tx1"/>
                </a:solidFill>
              </a:rPr>
              <a:t>データ分析の仮説</a:t>
            </a:r>
            <a:r>
              <a:rPr lang="ja-JP" altLang="en-US" sz="1200" b="1" u="sng">
                <a:solidFill>
                  <a:schemeClr val="tx1"/>
                </a:solidFill>
              </a:rPr>
              <a:t>検証に利用するデータ</a:t>
            </a:r>
            <a:r>
              <a:rPr kumimoji="1" lang="ja-JP" altLang="en-US" sz="1200" b="1" u="sng">
                <a:solidFill>
                  <a:schemeClr val="tx1"/>
                </a:solidFill>
              </a:rPr>
              <a:t>項目を検討します。</a:t>
            </a:r>
            <a:endParaRPr kumimoji="1" lang="en-US" altLang="ja-JP" sz="1200" b="1" u="sng">
              <a:solidFill>
                <a:schemeClr val="tx1"/>
              </a:solidFill>
            </a:endParaRPr>
          </a:p>
          <a:p>
            <a:r>
              <a:rPr lang="ja-JP" altLang="en-US" sz="1200">
                <a:solidFill>
                  <a:schemeClr val="tx1"/>
                </a:solidFill>
              </a:rPr>
              <a:t>現在保有しているデータの種類や量、粒度といった現状を整理することで、データ分析を進めるための</a:t>
            </a:r>
            <a:br>
              <a:rPr lang="en-US" altLang="ja-JP" sz="1200">
                <a:solidFill>
                  <a:schemeClr val="tx1"/>
                </a:solidFill>
              </a:rPr>
            </a:br>
            <a:r>
              <a:rPr lang="ja-JP" altLang="en-US" sz="1200">
                <a:solidFill>
                  <a:schemeClr val="tx1"/>
                </a:solidFill>
              </a:rPr>
              <a:t>準備を行います。</a:t>
            </a:r>
            <a:endParaRPr kumimoji="1" lang="en-US" altLang="ja-JP" sz="1200">
              <a:solidFill>
                <a:schemeClr val="tx1"/>
              </a:solidFill>
            </a:endParaRPr>
          </a:p>
        </p:txBody>
      </p:sp>
      <p:sp>
        <p:nvSpPr>
          <p:cNvPr id="3" name="タイトル 2">
            <a:extLst>
              <a:ext uri="{FF2B5EF4-FFF2-40B4-BE49-F238E27FC236}">
                <a16:creationId xmlns:a16="http://schemas.microsoft.com/office/drawing/2014/main" id="{71C5C5A8-679A-DEFF-1AD7-68E4D96EF068}"/>
              </a:ext>
            </a:extLst>
          </p:cNvPr>
          <p:cNvSpPr>
            <a:spLocks noGrp="1"/>
          </p:cNvSpPr>
          <p:nvPr>
            <p:ph type="title"/>
          </p:nvPr>
        </p:nvSpPr>
        <p:spPr>
          <a:xfrm>
            <a:off x="354796" y="169050"/>
            <a:ext cx="3488134" cy="230832"/>
          </a:xfrm>
        </p:spPr>
        <p:txBody>
          <a:bodyPr/>
          <a:lstStyle/>
          <a:p>
            <a:r>
              <a:rPr kumimoji="1" lang="ja-JP" altLang="en-US"/>
              <a:t>データ分析のステップに関する全体像</a:t>
            </a:r>
          </a:p>
        </p:txBody>
      </p:sp>
      <p:sp>
        <p:nvSpPr>
          <p:cNvPr id="4" name="テキスト プレースホルダー 6">
            <a:extLst>
              <a:ext uri="{FF2B5EF4-FFF2-40B4-BE49-F238E27FC236}">
                <a16:creationId xmlns:a16="http://schemas.microsoft.com/office/drawing/2014/main" id="{A03E5904-A084-ECEB-0136-6F36A13698F8}"/>
              </a:ext>
            </a:extLst>
          </p:cNvPr>
          <p:cNvSpPr>
            <a:spLocks noGrp="1"/>
          </p:cNvSpPr>
          <p:nvPr>
            <p:ph type="body" sz="quarter" idx="10"/>
          </p:nvPr>
        </p:nvSpPr>
        <p:spPr>
          <a:xfrm>
            <a:off x="344637" y="622199"/>
            <a:ext cx="9210326" cy="241605"/>
          </a:xfrm>
        </p:spPr>
        <p:txBody>
          <a:bodyPr/>
          <a:lstStyle/>
          <a:p>
            <a:r>
              <a:rPr lang="ja-JP" altLang="en-US"/>
              <a:t>本資料では、データ分析の進め方を以下①～⑥のステップに分けています。</a:t>
            </a:r>
            <a:endParaRPr lang="en-US" altLang="ja-JP"/>
          </a:p>
        </p:txBody>
      </p:sp>
      <p:sp>
        <p:nvSpPr>
          <p:cNvPr id="5" name="正方形/長方形 4">
            <a:extLst>
              <a:ext uri="{FF2B5EF4-FFF2-40B4-BE49-F238E27FC236}">
                <a16:creationId xmlns:a16="http://schemas.microsoft.com/office/drawing/2014/main" id="{F7A7D235-1E34-7AA6-8F7D-6CA4A872D705}"/>
              </a:ext>
            </a:extLst>
          </p:cNvPr>
          <p:cNvSpPr/>
          <p:nvPr/>
        </p:nvSpPr>
        <p:spPr>
          <a:xfrm>
            <a:off x="2085976" y="1205914"/>
            <a:ext cx="7475538" cy="756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b="1" u="sng">
                <a:solidFill>
                  <a:schemeClr val="tx1"/>
                </a:solidFill>
              </a:rPr>
              <a:t>“</a:t>
            </a:r>
            <a:r>
              <a:rPr kumimoji="1" lang="ja-JP" altLang="en-US" sz="1200" b="1" u="sng">
                <a:solidFill>
                  <a:schemeClr val="tx1"/>
                </a:solidFill>
              </a:rPr>
              <a:t>データ分析の目的</a:t>
            </a:r>
            <a:r>
              <a:rPr kumimoji="1" lang="en-US" altLang="ja-JP" sz="1200" b="1" u="sng">
                <a:solidFill>
                  <a:schemeClr val="tx1"/>
                </a:solidFill>
              </a:rPr>
              <a:t>”</a:t>
            </a:r>
            <a:r>
              <a:rPr kumimoji="1" lang="ja-JP" altLang="en-US" sz="1200" b="1" u="sng">
                <a:solidFill>
                  <a:schemeClr val="tx1"/>
                </a:solidFill>
              </a:rPr>
              <a:t>並びにその</a:t>
            </a:r>
            <a:r>
              <a:rPr kumimoji="1" lang="en-US" altLang="ja-JP" sz="1200" b="1" u="sng">
                <a:solidFill>
                  <a:schemeClr val="tx1"/>
                </a:solidFill>
              </a:rPr>
              <a:t>”</a:t>
            </a:r>
            <a:r>
              <a:rPr kumimoji="1" lang="ja-JP" altLang="en-US" sz="1200" b="1" u="sng">
                <a:solidFill>
                  <a:schemeClr val="tx1"/>
                </a:solidFill>
              </a:rPr>
              <a:t>測定指標</a:t>
            </a:r>
            <a:r>
              <a:rPr kumimoji="1" lang="en-US" altLang="ja-JP" sz="1200" b="1" u="sng">
                <a:solidFill>
                  <a:schemeClr val="tx1"/>
                </a:solidFill>
              </a:rPr>
              <a:t>”</a:t>
            </a:r>
            <a:r>
              <a:rPr kumimoji="1" lang="ja-JP" altLang="en-US" sz="1200" b="1" u="sng">
                <a:solidFill>
                  <a:schemeClr val="tx1"/>
                </a:solidFill>
              </a:rPr>
              <a:t>を設定します。</a:t>
            </a:r>
            <a:endParaRPr kumimoji="1" lang="en-US" altLang="ja-JP" sz="1200" b="1" u="sng">
              <a:solidFill>
                <a:schemeClr val="tx1"/>
              </a:solidFill>
            </a:endParaRPr>
          </a:p>
          <a:p>
            <a:r>
              <a:rPr kumimoji="1" lang="ja-JP" altLang="en-US" sz="1200">
                <a:solidFill>
                  <a:schemeClr val="tx1"/>
                </a:solidFill>
              </a:rPr>
              <a:t>測定指標</a:t>
            </a:r>
            <a:r>
              <a:rPr lang="ja-JP" altLang="en-US" sz="1200">
                <a:solidFill>
                  <a:schemeClr val="tx1"/>
                </a:solidFill>
              </a:rPr>
              <a:t>も</a:t>
            </a:r>
            <a:r>
              <a:rPr kumimoji="1" lang="ja-JP" altLang="en-US" sz="1200">
                <a:solidFill>
                  <a:schemeClr val="tx1"/>
                </a:solidFill>
              </a:rPr>
              <a:t>設定することで、目的の達成度合いを</a:t>
            </a:r>
            <a:r>
              <a:rPr lang="ja-JP" altLang="en-US" sz="1200">
                <a:solidFill>
                  <a:schemeClr val="tx1"/>
                </a:solidFill>
              </a:rPr>
              <a:t>定量的に確認できます。</a:t>
            </a:r>
            <a:endParaRPr kumimoji="1" lang="en-US" altLang="ja-JP" sz="1200">
              <a:solidFill>
                <a:schemeClr val="tx1"/>
              </a:solidFill>
            </a:endParaRPr>
          </a:p>
        </p:txBody>
      </p:sp>
      <p:sp>
        <p:nvSpPr>
          <p:cNvPr id="6" name="正方形/長方形 5">
            <a:extLst>
              <a:ext uri="{FF2B5EF4-FFF2-40B4-BE49-F238E27FC236}">
                <a16:creationId xmlns:a16="http://schemas.microsoft.com/office/drawing/2014/main" id="{DEAE7EA7-9E81-4F48-9CB8-AABE6ED4E75E}"/>
              </a:ext>
            </a:extLst>
          </p:cNvPr>
          <p:cNvSpPr/>
          <p:nvPr/>
        </p:nvSpPr>
        <p:spPr>
          <a:xfrm>
            <a:off x="2079426" y="2059904"/>
            <a:ext cx="7475538" cy="756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u="sng">
                <a:solidFill>
                  <a:schemeClr val="tx1"/>
                </a:solidFill>
              </a:rPr>
              <a:t>目的達成に必要な課題に関連するデータ分析の仮説を設定します。</a:t>
            </a:r>
            <a:endParaRPr kumimoji="1" lang="en-US" altLang="ja-JP" sz="1200" b="1" u="sng">
              <a:solidFill>
                <a:schemeClr val="tx1"/>
              </a:solidFill>
            </a:endParaRPr>
          </a:p>
          <a:p>
            <a:r>
              <a:rPr kumimoji="1" lang="ja-JP" altLang="en-US" sz="1200">
                <a:solidFill>
                  <a:schemeClr val="tx1"/>
                </a:solidFill>
              </a:rPr>
              <a:t>データ分析を行い検証することで、目的達成に近づくためのネクストアクションを検討できる“仮説”を</a:t>
            </a:r>
            <a:br>
              <a:rPr kumimoji="1" lang="en-US" altLang="ja-JP" sz="1200">
                <a:solidFill>
                  <a:schemeClr val="tx1"/>
                </a:solidFill>
              </a:rPr>
            </a:br>
            <a:r>
              <a:rPr kumimoji="1" lang="ja-JP" altLang="en-US" sz="1200">
                <a:solidFill>
                  <a:schemeClr val="tx1"/>
                </a:solidFill>
              </a:rPr>
              <a:t>設定します。</a:t>
            </a:r>
            <a:endParaRPr kumimoji="1" lang="en-US" altLang="ja-JP" sz="1200" strike="sngStrike">
              <a:solidFill>
                <a:schemeClr val="tx1"/>
              </a:solidFill>
            </a:endParaRPr>
          </a:p>
        </p:txBody>
      </p:sp>
      <p:sp>
        <p:nvSpPr>
          <p:cNvPr id="8" name="正方形/長方形 7">
            <a:extLst>
              <a:ext uri="{FF2B5EF4-FFF2-40B4-BE49-F238E27FC236}">
                <a16:creationId xmlns:a16="http://schemas.microsoft.com/office/drawing/2014/main" id="{B7A6F07B-E342-AC44-EA3D-57929FCFCB7B}"/>
              </a:ext>
            </a:extLst>
          </p:cNvPr>
          <p:cNvSpPr/>
          <p:nvPr/>
        </p:nvSpPr>
        <p:spPr>
          <a:xfrm>
            <a:off x="2079425" y="3767884"/>
            <a:ext cx="7475538" cy="756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a:solidFill>
                  <a:schemeClr val="tx1"/>
                </a:solidFill>
              </a:rPr>
              <a:t>ステップ</a:t>
            </a:r>
            <a:r>
              <a:rPr kumimoji="1" lang="ja-JP" altLang="en-US" sz="1200">
                <a:solidFill>
                  <a:schemeClr val="tx1"/>
                </a:solidFill>
              </a:rPr>
              <a:t>③で整理した複数のデータを収集し、分析に適した形式に加工します。</a:t>
            </a:r>
            <a:endParaRPr kumimoji="1" lang="en-US" altLang="ja-JP" sz="1200">
              <a:solidFill>
                <a:schemeClr val="tx1"/>
              </a:solidFill>
            </a:endParaRPr>
          </a:p>
          <a:p>
            <a:r>
              <a:rPr lang="en-US" altLang="ja-JP" sz="1200">
                <a:solidFill>
                  <a:schemeClr val="tx1"/>
                </a:solidFill>
              </a:rPr>
              <a:t>※</a:t>
            </a:r>
            <a:r>
              <a:rPr lang="ja-JP" altLang="en-US" sz="1200">
                <a:solidFill>
                  <a:schemeClr val="tx1"/>
                </a:solidFill>
              </a:rPr>
              <a:t>本資料では実施事項のイメージのみを紹介し、実際の作業は各自治体内で実施いただきます。</a:t>
            </a:r>
            <a:endParaRPr kumimoji="1" lang="ja-JP" altLang="en-US" sz="1200">
              <a:solidFill>
                <a:schemeClr val="tx1"/>
              </a:solidFill>
            </a:endParaRPr>
          </a:p>
        </p:txBody>
      </p:sp>
      <p:sp>
        <p:nvSpPr>
          <p:cNvPr id="21" name="正方形/長方形 20">
            <a:extLst>
              <a:ext uri="{FF2B5EF4-FFF2-40B4-BE49-F238E27FC236}">
                <a16:creationId xmlns:a16="http://schemas.microsoft.com/office/drawing/2014/main" id="{A40E4551-8DD5-C791-D7D2-62C33C849835}"/>
              </a:ext>
            </a:extLst>
          </p:cNvPr>
          <p:cNvSpPr/>
          <p:nvPr/>
        </p:nvSpPr>
        <p:spPr>
          <a:xfrm>
            <a:off x="2079426" y="4621874"/>
            <a:ext cx="7475538" cy="756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a:solidFill>
                  <a:schemeClr val="tx1"/>
                </a:solidFill>
              </a:rPr>
              <a:t>ステップ④にて収集・加工したデータを、</a:t>
            </a:r>
            <a:r>
              <a:rPr kumimoji="1" lang="ja-JP" altLang="en-US" sz="1200">
                <a:solidFill>
                  <a:schemeClr val="tx1"/>
                </a:solidFill>
              </a:rPr>
              <a:t>分析用ソフトウェア（表計算ソフト、ダッシュボードツール、その他分析ソフト（</a:t>
            </a:r>
            <a:r>
              <a:rPr kumimoji="1" lang="en-US" altLang="ja-JP" sz="1200">
                <a:solidFill>
                  <a:schemeClr val="tx1"/>
                </a:solidFill>
              </a:rPr>
              <a:t>Python</a:t>
            </a:r>
            <a:r>
              <a:rPr kumimoji="1" lang="ja-JP" altLang="en-US" sz="1200">
                <a:solidFill>
                  <a:schemeClr val="tx1"/>
                </a:solidFill>
              </a:rPr>
              <a:t>、</a:t>
            </a:r>
            <a:r>
              <a:rPr kumimoji="1" lang="en-US" altLang="ja-JP" sz="1200">
                <a:solidFill>
                  <a:schemeClr val="tx1"/>
                </a:solidFill>
              </a:rPr>
              <a:t>R</a:t>
            </a:r>
            <a:r>
              <a:rPr kumimoji="1" lang="ja-JP" altLang="en-US" sz="1200">
                <a:solidFill>
                  <a:schemeClr val="tx1"/>
                </a:solidFill>
              </a:rPr>
              <a:t>言語　等））を用いて分析します。</a:t>
            </a:r>
            <a:endParaRPr kumimoji="1" lang="en-US" altLang="ja-JP" sz="1200">
              <a:solidFill>
                <a:schemeClr val="tx1"/>
              </a:solidFill>
            </a:endParaRPr>
          </a:p>
          <a:p>
            <a:r>
              <a:rPr lang="en-US" altLang="ja-JP" sz="1200">
                <a:solidFill>
                  <a:schemeClr val="tx1"/>
                </a:solidFill>
              </a:rPr>
              <a:t>※</a:t>
            </a:r>
            <a:r>
              <a:rPr lang="ja-JP" altLang="en-US" sz="1200">
                <a:solidFill>
                  <a:schemeClr val="tx1"/>
                </a:solidFill>
              </a:rPr>
              <a:t>本資料では実施事項のイメージのみを紹介し、実際の作業は各自治体内で実施いただきます。</a:t>
            </a:r>
            <a:endParaRPr kumimoji="1" lang="ja-JP" altLang="en-US" sz="1200">
              <a:solidFill>
                <a:schemeClr val="tx1"/>
              </a:solidFill>
            </a:endParaRPr>
          </a:p>
        </p:txBody>
      </p:sp>
      <p:sp>
        <p:nvSpPr>
          <p:cNvPr id="22" name="正方形/長方形 21">
            <a:extLst>
              <a:ext uri="{FF2B5EF4-FFF2-40B4-BE49-F238E27FC236}">
                <a16:creationId xmlns:a16="http://schemas.microsoft.com/office/drawing/2014/main" id="{DA8D79C0-696D-B1DB-A40C-2F248BF1219D}"/>
              </a:ext>
            </a:extLst>
          </p:cNvPr>
          <p:cNvSpPr/>
          <p:nvPr/>
        </p:nvSpPr>
        <p:spPr>
          <a:xfrm>
            <a:off x="2079425" y="5475866"/>
            <a:ext cx="7475538" cy="756000"/>
          </a:xfrm>
          <a:prstGeom prst="rect">
            <a:avLst/>
          </a:prstGeom>
          <a:solidFill>
            <a:schemeClr val="bg1"/>
          </a:solidFill>
          <a:ln>
            <a:solidFill>
              <a:srgbClr val="50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rPr>
              <a:t>データ分析結果を用いて改めてネクストアクションを検討します。</a:t>
            </a:r>
            <a:endParaRPr kumimoji="1" lang="en-US" altLang="ja-JP" sz="1200">
              <a:solidFill>
                <a:schemeClr val="tx1"/>
              </a:solidFill>
            </a:endParaRPr>
          </a:p>
          <a:p>
            <a:r>
              <a:rPr kumimoji="1" lang="ja-JP" altLang="en-US" sz="1200">
                <a:solidFill>
                  <a:schemeClr val="tx1"/>
                </a:solidFill>
              </a:rPr>
              <a:t>ステップ②で設定した仮説との整合性を検証し、仮説通りであれば想定していたネクストアクションを、仮説と違っていれば、次に必要なアクションを検討します。</a:t>
            </a:r>
          </a:p>
        </p:txBody>
      </p:sp>
      <p:sp>
        <p:nvSpPr>
          <p:cNvPr id="13" name="フローチャート: 他ページ結合子 12">
            <a:extLst>
              <a:ext uri="{FF2B5EF4-FFF2-40B4-BE49-F238E27FC236}">
                <a16:creationId xmlns:a16="http://schemas.microsoft.com/office/drawing/2014/main" id="{29D803DA-C888-1B42-A4AD-DC73DF05153F}"/>
              </a:ext>
            </a:extLst>
          </p:cNvPr>
          <p:cNvSpPr/>
          <p:nvPr/>
        </p:nvSpPr>
        <p:spPr>
          <a:xfrm>
            <a:off x="351037" y="1205914"/>
            <a:ext cx="1617476" cy="756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ステップ①</a:t>
            </a:r>
            <a:endParaRPr kumimoji="1" lang="en-US" altLang="ja-JP" sz="1200" b="1">
              <a:solidFill>
                <a:schemeClr val="tx1"/>
              </a:solidFill>
            </a:endParaRPr>
          </a:p>
          <a:p>
            <a:pPr algn="ctr"/>
            <a:r>
              <a:rPr kumimoji="1" lang="ja-JP" altLang="en-US" sz="1200" b="1">
                <a:solidFill>
                  <a:schemeClr val="tx1"/>
                </a:solidFill>
              </a:rPr>
              <a:t>目的・測定指標設定</a:t>
            </a:r>
          </a:p>
        </p:txBody>
      </p:sp>
      <p:sp>
        <p:nvSpPr>
          <p:cNvPr id="14" name="フローチャート: 他ページ結合子 13">
            <a:extLst>
              <a:ext uri="{FF2B5EF4-FFF2-40B4-BE49-F238E27FC236}">
                <a16:creationId xmlns:a16="http://schemas.microsoft.com/office/drawing/2014/main" id="{D8B4B82F-6464-CE10-1BE2-4BF6519BCF96}"/>
              </a:ext>
            </a:extLst>
          </p:cNvPr>
          <p:cNvSpPr/>
          <p:nvPr/>
        </p:nvSpPr>
        <p:spPr>
          <a:xfrm>
            <a:off x="351037" y="2054689"/>
            <a:ext cx="1617476" cy="756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rPr>
              <a:t>ステップ②</a:t>
            </a:r>
            <a:endParaRPr lang="en-US" altLang="ja-JP" sz="1200" b="1">
              <a:solidFill>
                <a:schemeClr val="tx1"/>
              </a:solidFill>
            </a:endParaRPr>
          </a:p>
          <a:p>
            <a:pPr algn="ctr"/>
            <a:r>
              <a:rPr kumimoji="1" lang="ja-JP" altLang="en-US" sz="1200" b="1">
                <a:solidFill>
                  <a:schemeClr val="tx1"/>
                </a:solidFill>
              </a:rPr>
              <a:t>仮説設定</a:t>
            </a:r>
            <a:endParaRPr kumimoji="1" lang="ja-JP" altLang="en-US" sz="1200" b="1" strike="sngStrike">
              <a:solidFill>
                <a:schemeClr val="tx1"/>
              </a:solidFill>
            </a:endParaRPr>
          </a:p>
        </p:txBody>
      </p:sp>
      <p:sp>
        <p:nvSpPr>
          <p:cNvPr id="15" name="フローチャート: 他ページ結合子 14">
            <a:extLst>
              <a:ext uri="{FF2B5EF4-FFF2-40B4-BE49-F238E27FC236}">
                <a16:creationId xmlns:a16="http://schemas.microsoft.com/office/drawing/2014/main" id="{3BE43E66-9137-E1BF-7ED7-8D2EEBAE69DD}"/>
              </a:ext>
            </a:extLst>
          </p:cNvPr>
          <p:cNvSpPr/>
          <p:nvPr/>
        </p:nvSpPr>
        <p:spPr>
          <a:xfrm>
            <a:off x="351037" y="2903464"/>
            <a:ext cx="1617476" cy="756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ステップ③</a:t>
            </a:r>
            <a:endParaRPr kumimoji="1" lang="en-US" altLang="ja-JP" sz="1200" b="1">
              <a:solidFill>
                <a:schemeClr val="tx1"/>
              </a:solidFill>
            </a:endParaRPr>
          </a:p>
          <a:p>
            <a:pPr algn="ctr"/>
            <a:r>
              <a:rPr lang="ja-JP" altLang="en-US" sz="1200" b="1">
                <a:solidFill>
                  <a:schemeClr val="tx1"/>
                </a:solidFill>
              </a:rPr>
              <a:t>仮説検証に利用する</a:t>
            </a:r>
            <a:endParaRPr lang="en-US" altLang="ja-JP" sz="1200" b="1" strike="sngStrike">
              <a:solidFill>
                <a:schemeClr val="tx1"/>
              </a:solidFill>
              <a:highlight>
                <a:srgbClr val="FFFF00"/>
              </a:highlight>
            </a:endParaRPr>
          </a:p>
          <a:p>
            <a:pPr algn="ctr"/>
            <a:r>
              <a:rPr lang="ja-JP" altLang="en-US" sz="1200" b="1">
                <a:solidFill>
                  <a:schemeClr val="tx1"/>
                </a:solidFill>
              </a:rPr>
              <a:t>データ項目検討</a:t>
            </a:r>
            <a:endParaRPr kumimoji="1" lang="ja-JP" altLang="en-US" sz="1200" b="1">
              <a:solidFill>
                <a:schemeClr val="tx1"/>
              </a:solidFill>
            </a:endParaRPr>
          </a:p>
        </p:txBody>
      </p:sp>
      <p:sp>
        <p:nvSpPr>
          <p:cNvPr id="16" name="フローチャート: 他ページ結合子 15">
            <a:extLst>
              <a:ext uri="{FF2B5EF4-FFF2-40B4-BE49-F238E27FC236}">
                <a16:creationId xmlns:a16="http://schemas.microsoft.com/office/drawing/2014/main" id="{FFF6CF96-2D27-D34B-355B-6041A263A8C3}"/>
              </a:ext>
            </a:extLst>
          </p:cNvPr>
          <p:cNvSpPr/>
          <p:nvPr/>
        </p:nvSpPr>
        <p:spPr>
          <a:xfrm>
            <a:off x="351037" y="3752239"/>
            <a:ext cx="1617476" cy="756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rPr>
              <a:t>ステップ④</a:t>
            </a:r>
            <a:endParaRPr lang="en-US" altLang="ja-JP" sz="1200" b="1">
              <a:solidFill>
                <a:schemeClr val="tx1"/>
              </a:solidFill>
            </a:endParaRPr>
          </a:p>
          <a:p>
            <a:pPr algn="ctr"/>
            <a:r>
              <a:rPr kumimoji="1" lang="ja-JP" altLang="en-US" sz="1200" b="1">
                <a:solidFill>
                  <a:schemeClr val="tx1"/>
                </a:solidFill>
              </a:rPr>
              <a:t>データ収集・</a:t>
            </a:r>
            <a:r>
              <a:rPr lang="ja-JP" altLang="en-US" sz="1200" b="1">
                <a:solidFill>
                  <a:schemeClr val="tx1"/>
                </a:solidFill>
              </a:rPr>
              <a:t>加工</a:t>
            </a:r>
            <a:endParaRPr kumimoji="1" lang="ja-JP" altLang="en-US" sz="1200" b="1">
              <a:solidFill>
                <a:schemeClr val="tx1"/>
              </a:solidFill>
            </a:endParaRPr>
          </a:p>
        </p:txBody>
      </p:sp>
      <p:sp>
        <p:nvSpPr>
          <p:cNvPr id="17" name="フローチャート: 他ページ結合子 16">
            <a:extLst>
              <a:ext uri="{FF2B5EF4-FFF2-40B4-BE49-F238E27FC236}">
                <a16:creationId xmlns:a16="http://schemas.microsoft.com/office/drawing/2014/main" id="{BE233F4E-30EE-CA84-9B2F-D5CBD15EDE7E}"/>
              </a:ext>
            </a:extLst>
          </p:cNvPr>
          <p:cNvSpPr/>
          <p:nvPr/>
        </p:nvSpPr>
        <p:spPr>
          <a:xfrm>
            <a:off x="351037" y="4601014"/>
            <a:ext cx="1617476" cy="756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rPr>
              <a:t>ステップ⑤</a:t>
            </a:r>
            <a:endParaRPr lang="en-US" altLang="ja-JP" sz="1200" b="1">
              <a:solidFill>
                <a:schemeClr val="tx1"/>
              </a:solidFill>
            </a:endParaRPr>
          </a:p>
          <a:p>
            <a:pPr algn="ctr"/>
            <a:r>
              <a:rPr kumimoji="1" lang="ja-JP" altLang="en-US" sz="1200" b="1">
                <a:solidFill>
                  <a:schemeClr val="tx1"/>
                </a:solidFill>
              </a:rPr>
              <a:t>データ分析</a:t>
            </a:r>
          </a:p>
        </p:txBody>
      </p:sp>
      <p:sp>
        <p:nvSpPr>
          <p:cNvPr id="18" name="フローチャート: 他ページ結合子 17">
            <a:extLst>
              <a:ext uri="{FF2B5EF4-FFF2-40B4-BE49-F238E27FC236}">
                <a16:creationId xmlns:a16="http://schemas.microsoft.com/office/drawing/2014/main" id="{626A6BC9-D1D9-12BD-05D7-EAD13FCDAE75}"/>
              </a:ext>
            </a:extLst>
          </p:cNvPr>
          <p:cNvSpPr/>
          <p:nvPr/>
        </p:nvSpPr>
        <p:spPr>
          <a:xfrm>
            <a:off x="351037" y="5479801"/>
            <a:ext cx="1617476" cy="756000"/>
          </a:xfrm>
          <a:prstGeom prst="flowChartOffpageConnector">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ステップ⑥</a:t>
            </a:r>
            <a:endParaRPr kumimoji="1" lang="en-US" altLang="ja-JP" sz="1200" b="1">
              <a:solidFill>
                <a:schemeClr val="tx1"/>
              </a:solidFill>
            </a:endParaRPr>
          </a:p>
          <a:p>
            <a:pPr algn="ctr"/>
            <a:r>
              <a:rPr kumimoji="1" lang="ja-JP" altLang="en-US" sz="1200" b="1">
                <a:solidFill>
                  <a:schemeClr val="tx1"/>
                </a:solidFill>
              </a:rPr>
              <a:t>ネクストアクション</a:t>
            </a:r>
            <a:endParaRPr kumimoji="1" lang="en-US" altLang="ja-JP" sz="1200" b="1">
              <a:solidFill>
                <a:schemeClr val="tx1"/>
              </a:solidFill>
            </a:endParaRPr>
          </a:p>
          <a:p>
            <a:pPr algn="ctr"/>
            <a:r>
              <a:rPr lang="ja-JP" altLang="en-US" sz="1200" b="1">
                <a:solidFill>
                  <a:schemeClr val="tx1"/>
                </a:solidFill>
              </a:rPr>
              <a:t>検討</a:t>
            </a:r>
            <a:endParaRPr kumimoji="1" lang="ja-JP" altLang="en-US" sz="1200" b="1">
              <a:solidFill>
                <a:schemeClr val="tx1"/>
              </a:solidFill>
            </a:endParaRPr>
          </a:p>
        </p:txBody>
      </p:sp>
      <p:sp>
        <p:nvSpPr>
          <p:cNvPr id="27" name="テキスト ボックス 26">
            <a:extLst>
              <a:ext uri="{FF2B5EF4-FFF2-40B4-BE49-F238E27FC236}">
                <a16:creationId xmlns:a16="http://schemas.microsoft.com/office/drawing/2014/main" id="{5DD8A569-3400-B8C0-3085-C70D8B79C375}"/>
              </a:ext>
            </a:extLst>
          </p:cNvPr>
          <p:cNvSpPr txBox="1"/>
          <p:nvPr/>
        </p:nvSpPr>
        <p:spPr>
          <a:xfrm>
            <a:off x="6172200" y="6492206"/>
            <a:ext cx="3382762" cy="338554"/>
          </a:xfrm>
          <a:prstGeom prst="rect">
            <a:avLst/>
          </a:prstGeom>
          <a:noFill/>
        </p:spPr>
        <p:txBody>
          <a:bodyPr wrap="square" rtlCol="0">
            <a:spAutoFit/>
          </a:bodyPr>
          <a:lstStyle/>
          <a:p>
            <a:r>
              <a:rPr lang="ja-JP" altLang="en-US" sz="800">
                <a:hlinkClick r:id="rId2" action="ppaction://hlinksldjump"/>
              </a:rPr>
              <a:t>関連資料リンク①　▶　</a:t>
            </a:r>
            <a:r>
              <a:rPr lang="ja-JP" altLang="en-US" sz="800">
                <a:hlinkClick r:id="rId3" action="ppaction://hlinksldjump"/>
              </a:rPr>
              <a:t>デ</a:t>
            </a:r>
            <a:r>
              <a:rPr lang="ja-JP" altLang="en-US" sz="800">
                <a:hlinkClick r:id="rId2" action="ppaction://hlinksldjump"/>
              </a:rPr>
              <a:t>ータ分析の各ステップに関する具体的説明</a:t>
            </a:r>
            <a:endParaRPr lang="en-US" altLang="ja-JP" sz="800"/>
          </a:p>
          <a:p>
            <a:r>
              <a:rPr lang="ja-JP" altLang="en-US" sz="800">
                <a:hlinkClick r:id="rId4" action="ppaction://hlinksldjump"/>
              </a:rPr>
              <a:t>関連資料リンク②　▶　</a:t>
            </a:r>
            <a:r>
              <a:rPr kumimoji="1" lang="ja-JP" altLang="en-US" sz="800">
                <a:hlinkClick r:id="rId4" action="ppaction://hlinksldjump"/>
              </a:rPr>
              <a:t>各ステップの具体的整理イメージ</a:t>
            </a:r>
            <a:endParaRPr kumimoji="1" lang="ja-JP" altLang="en-US" sz="800"/>
          </a:p>
        </p:txBody>
      </p:sp>
    </p:spTree>
    <p:extLst>
      <p:ext uri="{BB962C8B-B14F-4D97-AF65-F5344CB8AC3E}">
        <p14:creationId xmlns:p14="http://schemas.microsoft.com/office/powerpoint/2010/main" val="95113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52E12914-68C1-EAFC-569F-63F06CB8ECA5}"/>
              </a:ext>
            </a:extLst>
          </p:cNvPr>
          <p:cNvCxnSpPr>
            <a:cxnSpLocks/>
            <a:stCxn id="269" idx="2"/>
            <a:endCxn id="287" idx="0"/>
          </p:cNvCxnSpPr>
          <p:nvPr/>
        </p:nvCxnSpPr>
        <p:spPr>
          <a:xfrm flipH="1">
            <a:off x="2375660" y="4630479"/>
            <a:ext cx="2"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D9C521A-B3A7-6F7B-701F-8F3A9051DFF5}"/>
              </a:ext>
            </a:extLst>
          </p:cNvPr>
          <p:cNvCxnSpPr>
            <a:cxnSpLocks/>
            <a:stCxn id="270" idx="2"/>
            <a:endCxn id="288" idx="0"/>
          </p:cNvCxnSpPr>
          <p:nvPr/>
        </p:nvCxnSpPr>
        <p:spPr>
          <a:xfrm flipH="1">
            <a:off x="3378163" y="4630479"/>
            <a:ext cx="1"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CFF2145C-F925-99CD-C0C8-C6088B6D6AA2}"/>
              </a:ext>
            </a:extLst>
          </p:cNvPr>
          <p:cNvCxnSpPr>
            <a:cxnSpLocks/>
            <a:stCxn id="271" idx="2"/>
            <a:endCxn id="289" idx="0"/>
          </p:cNvCxnSpPr>
          <p:nvPr/>
        </p:nvCxnSpPr>
        <p:spPr>
          <a:xfrm flipH="1">
            <a:off x="4380665" y="4630479"/>
            <a:ext cx="1"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56FF6503-1A5F-741F-1A59-92398AC448D8}"/>
              </a:ext>
            </a:extLst>
          </p:cNvPr>
          <p:cNvCxnSpPr>
            <a:cxnSpLocks/>
            <a:stCxn id="272" idx="2"/>
            <a:endCxn id="290" idx="0"/>
          </p:cNvCxnSpPr>
          <p:nvPr/>
        </p:nvCxnSpPr>
        <p:spPr>
          <a:xfrm flipH="1">
            <a:off x="5383166" y="4630479"/>
            <a:ext cx="2"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05A029A3-52F4-7582-EA81-E01918ED3AA5}"/>
              </a:ext>
            </a:extLst>
          </p:cNvPr>
          <p:cNvCxnSpPr>
            <a:cxnSpLocks/>
            <a:stCxn id="273" idx="2"/>
            <a:endCxn id="291" idx="0"/>
          </p:cNvCxnSpPr>
          <p:nvPr/>
        </p:nvCxnSpPr>
        <p:spPr>
          <a:xfrm flipH="1">
            <a:off x="6385669" y="4630479"/>
            <a:ext cx="1"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EE01DF27-7BB1-35DE-8A19-3FDB8062C94E}"/>
              </a:ext>
            </a:extLst>
          </p:cNvPr>
          <p:cNvCxnSpPr>
            <a:cxnSpLocks/>
            <a:stCxn id="274" idx="2"/>
            <a:endCxn id="292" idx="0"/>
          </p:cNvCxnSpPr>
          <p:nvPr/>
        </p:nvCxnSpPr>
        <p:spPr>
          <a:xfrm flipH="1">
            <a:off x="7387572" y="4630479"/>
            <a:ext cx="600"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BCD1AEFD-ADA3-8B1F-3BC3-F15BD47C266A}"/>
              </a:ext>
            </a:extLst>
          </p:cNvPr>
          <p:cNvCxnSpPr>
            <a:cxnSpLocks/>
            <a:stCxn id="275" idx="2"/>
            <a:endCxn id="293" idx="0"/>
          </p:cNvCxnSpPr>
          <p:nvPr/>
        </p:nvCxnSpPr>
        <p:spPr>
          <a:xfrm flipH="1">
            <a:off x="8390076" y="4630479"/>
            <a:ext cx="598"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B657C22D-3AEB-6BD4-FE17-F1CD2FEFAE8B}"/>
              </a:ext>
            </a:extLst>
          </p:cNvPr>
          <p:cNvCxnSpPr>
            <a:cxnSpLocks/>
            <a:stCxn id="276" idx="2"/>
            <a:endCxn id="294" idx="0"/>
          </p:cNvCxnSpPr>
          <p:nvPr/>
        </p:nvCxnSpPr>
        <p:spPr>
          <a:xfrm flipH="1">
            <a:off x="9389067" y="4630479"/>
            <a:ext cx="4110"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50ACBF6-8736-EBB6-BFF7-DA19FC5938CB}"/>
              </a:ext>
            </a:extLst>
          </p:cNvPr>
          <p:cNvCxnSpPr>
            <a:stCxn id="268" idx="2"/>
            <a:endCxn id="277" idx="0"/>
          </p:cNvCxnSpPr>
          <p:nvPr/>
        </p:nvCxnSpPr>
        <p:spPr>
          <a:xfrm>
            <a:off x="1364941" y="4630479"/>
            <a:ext cx="0" cy="98077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EE0D08E8-7CE3-094A-CE57-B40CBF0878AE}"/>
              </a:ext>
            </a:extLst>
          </p:cNvPr>
          <p:cNvSpPr>
            <a:spLocks noGrp="1"/>
          </p:cNvSpPr>
          <p:nvPr>
            <p:ph type="title"/>
          </p:nvPr>
        </p:nvSpPr>
        <p:spPr>
          <a:xfrm>
            <a:off x="354796" y="169050"/>
            <a:ext cx="2667397" cy="230832"/>
          </a:xfrm>
        </p:spPr>
        <p:txBody>
          <a:bodyPr/>
          <a:lstStyle/>
          <a:p>
            <a:r>
              <a:rPr kumimoji="1" lang="ja-JP" altLang="en-US"/>
              <a:t>検討内容の最終整理イメージ</a:t>
            </a:r>
          </a:p>
        </p:txBody>
      </p:sp>
      <p:sp>
        <p:nvSpPr>
          <p:cNvPr id="126" name="テキスト プレースホルダー 1">
            <a:extLst>
              <a:ext uri="{FF2B5EF4-FFF2-40B4-BE49-F238E27FC236}">
                <a16:creationId xmlns:a16="http://schemas.microsoft.com/office/drawing/2014/main" id="{B69A7C59-E094-ECC9-C989-62725D079539}"/>
              </a:ext>
            </a:extLst>
          </p:cNvPr>
          <p:cNvSpPr>
            <a:spLocks noGrp="1"/>
          </p:cNvSpPr>
          <p:nvPr>
            <p:ph type="body" sz="quarter" idx="10"/>
          </p:nvPr>
        </p:nvSpPr>
        <p:spPr>
          <a:xfrm>
            <a:off x="344637" y="622199"/>
            <a:ext cx="9210326" cy="241605"/>
          </a:xfrm>
        </p:spPr>
        <p:txBody>
          <a:bodyPr/>
          <a:lstStyle/>
          <a:p>
            <a:r>
              <a:rPr lang="ja-JP" altLang="en-US"/>
              <a:t>前頁の①～③の作業により以下のようなロジックツリー形式で整理することを目指します。</a:t>
            </a:r>
            <a:endParaRPr lang="en-US" altLang="ja-JP"/>
          </a:p>
        </p:txBody>
      </p:sp>
      <p:sp>
        <p:nvSpPr>
          <p:cNvPr id="240" name="正方形/長方形 239">
            <a:extLst>
              <a:ext uri="{FF2B5EF4-FFF2-40B4-BE49-F238E27FC236}">
                <a16:creationId xmlns:a16="http://schemas.microsoft.com/office/drawing/2014/main" id="{44358FD2-4B69-30BD-10E5-345DB2586539}"/>
              </a:ext>
            </a:extLst>
          </p:cNvPr>
          <p:cNvSpPr/>
          <p:nvPr/>
        </p:nvSpPr>
        <p:spPr>
          <a:xfrm>
            <a:off x="41532" y="933228"/>
            <a:ext cx="802810" cy="1166676"/>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政策目的</a:t>
            </a:r>
          </a:p>
        </p:txBody>
      </p:sp>
      <p:sp>
        <p:nvSpPr>
          <p:cNvPr id="241" name="正方形/長方形 240">
            <a:extLst>
              <a:ext uri="{FF2B5EF4-FFF2-40B4-BE49-F238E27FC236}">
                <a16:creationId xmlns:a16="http://schemas.microsoft.com/office/drawing/2014/main" id="{AA6241FA-29E6-2E27-288C-2DB9167B0494}"/>
              </a:ext>
            </a:extLst>
          </p:cNvPr>
          <p:cNvSpPr/>
          <p:nvPr/>
        </p:nvSpPr>
        <p:spPr>
          <a:xfrm>
            <a:off x="41532" y="2248255"/>
            <a:ext cx="802810" cy="581645"/>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データ分析の目的</a:t>
            </a:r>
          </a:p>
        </p:txBody>
      </p:sp>
      <p:sp>
        <p:nvSpPr>
          <p:cNvPr id="242" name="正方形/長方形 241">
            <a:extLst>
              <a:ext uri="{FF2B5EF4-FFF2-40B4-BE49-F238E27FC236}">
                <a16:creationId xmlns:a16="http://schemas.microsoft.com/office/drawing/2014/main" id="{F4705F9D-F31C-46B4-2F29-2D9EC5F9B419}"/>
              </a:ext>
            </a:extLst>
          </p:cNvPr>
          <p:cNvSpPr/>
          <p:nvPr/>
        </p:nvSpPr>
        <p:spPr>
          <a:xfrm>
            <a:off x="41532" y="3043954"/>
            <a:ext cx="802810" cy="519189"/>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データ分析の測定指標</a:t>
            </a:r>
            <a:endParaRPr kumimoji="1" lang="ja-JP" altLang="en-US" sz="1000" b="1">
              <a:solidFill>
                <a:schemeClr val="tx1"/>
              </a:solidFill>
            </a:endParaRPr>
          </a:p>
        </p:txBody>
      </p:sp>
      <p:sp>
        <p:nvSpPr>
          <p:cNvPr id="243" name="正方形/長方形 242">
            <a:extLst>
              <a:ext uri="{FF2B5EF4-FFF2-40B4-BE49-F238E27FC236}">
                <a16:creationId xmlns:a16="http://schemas.microsoft.com/office/drawing/2014/main" id="{D5DAD73B-26AE-3E43-8AA2-75CC4EED9D90}"/>
              </a:ext>
            </a:extLst>
          </p:cNvPr>
          <p:cNvSpPr/>
          <p:nvPr/>
        </p:nvSpPr>
        <p:spPr>
          <a:xfrm>
            <a:off x="41532" y="3777196"/>
            <a:ext cx="802810" cy="826353"/>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データ分析の仮説</a:t>
            </a:r>
            <a:endParaRPr lang="en-US" altLang="ja-JP" sz="1000" b="1">
              <a:solidFill>
                <a:schemeClr val="tx1"/>
              </a:solidFill>
            </a:endParaRPr>
          </a:p>
        </p:txBody>
      </p:sp>
      <p:sp>
        <p:nvSpPr>
          <p:cNvPr id="244" name="正方形/長方形 243">
            <a:extLst>
              <a:ext uri="{FF2B5EF4-FFF2-40B4-BE49-F238E27FC236}">
                <a16:creationId xmlns:a16="http://schemas.microsoft.com/office/drawing/2014/main" id="{58A9961F-212C-912B-9084-F32CAAF360E7}"/>
              </a:ext>
            </a:extLst>
          </p:cNvPr>
          <p:cNvSpPr/>
          <p:nvPr/>
        </p:nvSpPr>
        <p:spPr>
          <a:xfrm>
            <a:off x="41532" y="4817603"/>
            <a:ext cx="802810" cy="579341"/>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具体的</a:t>
            </a:r>
            <a:endParaRPr lang="en-US" altLang="ja-JP" sz="1000" b="1">
              <a:solidFill>
                <a:schemeClr val="tx1"/>
              </a:solidFill>
            </a:endParaRPr>
          </a:p>
          <a:p>
            <a:pPr algn="ctr"/>
            <a:r>
              <a:rPr lang="ja-JP" altLang="en-US" sz="1000" b="1">
                <a:solidFill>
                  <a:schemeClr val="tx1"/>
                </a:solidFill>
              </a:rPr>
              <a:t>データ項目</a:t>
            </a:r>
            <a:endParaRPr lang="en-US" altLang="ja-JP" sz="1000" b="1">
              <a:solidFill>
                <a:schemeClr val="tx1"/>
              </a:solidFill>
            </a:endParaRPr>
          </a:p>
        </p:txBody>
      </p:sp>
      <p:sp>
        <p:nvSpPr>
          <p:cNvPr id="245" name="正方形/長方形 244">
            <a:extLst>
              <a:ext uri="{FF2B5EF4-FFF2-40B4-BE49-F238E27FC236}">
                <a16:creationId xmlns:a16="http://schemas.microsoft.com/office/drawing/2014/main" id="{A763F570-4F17-D98E-6E6E-7C2A81135CB3}"/>
              </a:ext>
            </a:extLst>
          </p:cNvPr>
          <p:cNvSpPr/>
          <p:nvPr/>
        </p:nvSpPr>
        <p:spPr>
          <a:xfrm>
            <a:off x="41532" y="5611257"/>
            <a:ext cx="802810" cy="817281"/>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期待される</a:t>
            </a:r>
            <a:endParaRPr lang="en-US" altLang="ja-JP" sz="1000" b="1">
              <a:solidFill>
                <a:schemeClr val="tx1"/>
              </a:solidFill>
            </a:endParaRPr>
          </a:p>
          <a:p>
            <a:pPr algn="ctr"/>
            <a:r>
              <a:rPr lang="ja-JP" altLang="en-US" sz="1000" b="1">
                <a:solidFill>
                  <a:schemeClr val="tx1"/>
                </a:solidFill>
              </a:rPr>
              <a:t>ネクスト</a:t>
            </a:r>
            <a:endParaRPr lang="en-US" altLang="ja-JP" sz="1000" b="1">
              <a:solidFill>
                <a:schemeClr val="tx1"/>
              </a:solidFill>
            </a:endParaRPr>
          </a:p>
          <a:p>
            <a:pPr algn="ctr"/>
            <a:r>
              <a:rPr lang="ja-JP" altLang="en-US" sz="1000" b="1">
                <a:solidFill>
                  <a:schemeClr val="tx1"/>
                </a:solidFill>
              </a:rPr>
              <a:t>アクション</a:t>
            </a:r>
            <a:endParaRPr lang="en-US" altLang="ja-JP" sz="1000" b="1">
              <a:solidFill>
                <a:schemeClr val="tx1"/>
              </a:solidFill>
            </a:endParaRPr>
          </a:p>
        </p:txBody>
      </p:sp>
      <p:sp>
        <p:nvSpPr>
          <p:cNvPr id="246" name="テキスト ボックス 245">
            <a:extLst>
              <a:ext uri="{FF2B5EF4-FFF2-40B4-BE49-F238E27FC236}">
                <a16:creationId xmlns:a16="http://schemas.microsoft.com/office/drawing/2014/main" id="{07F312E0-89F5-08F0-6639-9BD0B823387E}"/>
              </a:ext>
            </a:extLst>
          </p:cNvPr>
          <p:cNvSpPr txBox="1"/>
          <p:nvPr/>
        </p:nvSpPr>
        <p:spPr>
          <a:xfrm>
            <a:off x="3728286" y="908291"/>
            <a:ext cx="3301546" cy="584775"/>
          </a:xfrm>
          <a:prstGeom prst="rect">
            <a:avLst/>
          </a:prstGeom>
          <a:solidFill>
            <a:schemeClr val="bg1"/>
          </a:solidFill>
          <a:ln>
            <a:solidFill>
              <a:sysClr val="windowText" lastClr="000000"/>
            </a:solidFill>
          </a:ln>
        </p:spPr>
        <p:txBody>
          <a:bodyPr wrap="square" rtlCol="0">
            <a:spAutoFit/>
          </a:bodyPr>
          <a:lstStyle/>
          <a:p>
            <a:pPr marL="984250" marR="0" lvl="0" indent="-714375"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か</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鹿児島市に誇りを持ち、</a:t>
            </a:r>
            <a:endParaRPr kumimoji="1" lang="en-US" altLang="ja-JP" sz="800" b="0" i="0" u="none" strike="noStrike" kern="0" cap="none" spc="0" normalizeH="0" baseline="0" noProof="0">
              <a:ln>
                <a:noFill/>
              </a:ln>
              <a:solidFill>
                <a:prstClr val="black"/>
              </a:solidFill>
              <a:effectLst/>
              <a:uLnTx/>
              <a:uFillTx/>
              <a:latin typeface="Meiryo UI"/>
              <a:ea typeface="Meiryo UI"/>
            </a:endParaRPr>
          </a:p>
          <a:p>
            <a:pPr marL="984250" marR="0" lvl="0" indent="-714375"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rPr>
              <a:t>　　</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ご</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これからの時代に必要な生きる力を養い、</a:t>
            </a:r>
            <a:endParaRPr kumimoji="1" lang="en-US" altLang="ja-JP" sz="800" b="0" i="0" u="none" strike="noStrike" kern="0" cap="none" spc="0" normalizeH="0" baseline="0" noProof="0">
              <a:ln>
                <a:noFill/>
              </a:ln>
              <a:solidFill>
                <a:prstClr val="black"/>
              </a:solidFill>
              <a:effectLst/>
              <a:uLnTx/>
              <a:uFillTx/>
              <a:latin typeface="Meiryo UI"/>
              <a:ea typeface="Meiryo UI"/>
            </a:endParaRPr>
          </a:p>
          <a:p>
            <a:pPr marL="984250" marR="0" lvl="0" indent="-714375"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rPr>
              <a:t>　　　　</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し</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心身ともにたくましく、</a:t>
            </a:r>
            <a:endParaRPr kumimoji="1" lang="en-US" altLang="ja-JP" sz="800" b="0" i="0" u="none" strike="noStrike" kern="0" cap="none" spc="0" normalizeH="0" baseline="0" noProof="0">
              <a:ln>
                <a:noFill/>
              </a:ln>
              <a:solidFill>
                <a:prstClr val="black"/>
              </a:solidFill>
              <a:effectLst/>
              <a:uLnTx/>
              <a:uFillTx/>
              <a:latin typeface="Meiryo UI"/>
              <a:ea typeface="Meiryo UI"/>
            </a:endParaRPr>
          </a:p>
          <a:p>
            <a:pPr marL="984250" marR="0" lvl="0" indent="-714375"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rPr>
              <a:t>　　　　　　</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ま</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学び続ける人材を社会全体で育成します。</a:t>
            </a:r>
            <a:endParaRPr kumimoji="1" lang="ja-JP" altLang="en-US" sz="400" b="0" i="0" u="none" strike="noStrike" kern="0" cap="none" spc="0" normalizeH="0" baseline="0" noProof="0">
              <a:ln>
                <a:noFill/>
              </a:ln>
              <a:solidFill>
                <a:prstClr val="black"/>
              </a:solidFill>
              <a:effectLst/>
              <a:uLnTx/>
              <a:uFillTx/>
              <a:latin typeface="Meiryo UI"/>
              <a:ea typeface="Meiryo UI"/>
            </a:endParaRPr>
          </a:p>
        </p:txBody>
      </p:sp>
      <p:sp>
        <p:nvSpPr>
          <p:cNvPr id="247" name="テキスト ボックス 246">
            <a:extLst>
              <a:ext uri="{FF2B5EF4-FFF2-40B4-BE49-F238E27FC236}">
                <a16:creationId xmlns:a16="http://schemas.microsoft.com/office/drawing/2014/main" id="{9E08CC31-87D9-A207-DDAD-4D60E282D9DC}"/>
              </a:ext>
            </a:extLst>
          </p:cNvPr>
          <p:cNvSpPr txBox="1"/>
          <p:nvPr/>
        </p:nvSpPr>
        <p:spPr>
          <a:xfrm>
            <a:off x="887160" y="1704035"/>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1</a:t>
            </a: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a:t>
            </a: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心を育む教育と</a:t>
            </a: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青少年教育の推進</a:t>
            </a:r>
          </a:p>
        </p:txBody>
      </p:sp>
      <p:sp>
        <p:nvSpPr>
          <p:cNvPr id="248" name="テキスト ボックス 247">
            <a:extLst>
              <a:ext uri="{FF2B5EF4-FFF2-40B4-BE49-F238E27FC236}">
                <a16:creationId xmlns:a16="http://schemas.microsoft.com/office/drawing/2014/main" id="{D8E215C2-F70D-6AE1-F89D-BED2B87C107D}"/>
              </a:ext>
            </a:extLst>
          </p:cNvPr>
          <p:cNvSpPr txBox="1"/>
          <p:nvPr/>
        </p:nvSpPr>
        <p:spPr>
          <a:xfrm>
            <a:off x="2453520" y="1704035"/>
            <a:ext cx="1152000" cy="405683"/>
          </a:xfrm>
          <a:prstGeom prst="rect">
            <a:avLst/>
          </a:prstGeom>
          <a:solidFill>
            <a:schemeClr val="bg1"/>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prstClr val="black"/>
                </a:solidFill>
                <a:effectLst/>
                <a:uLnTx/>
                <a:uFillTx/>
                <a:latin typeface="Meiryo UI"/>
                <a:ea typeface="Meiryo UI"/>
              </a:rPr>
              <a:t>方向性</a:t>
            </a:r>
            <a:r>
              <a:rPr kumimoji="1" lang="en-US" altLang="ja-JP" sz="700" b="0" i="0" u="none" strike="noStrike" kern="0" cap="none" spc="0" normalizeH="0" baseline="0" noProof="0">
                <a:ln>
                  <a:noFill/>
                </a:ln>
                <a:solidFill>
                  <a:prstClr val="black"/>
                </a:solidFill>
                <a:effectLst/>
                <a:uLnTx/>
                <a:uFillTx/>
                <a:latin typeface="Meiryo UI"/>
                <a:ea typeface="Meiryo UI"/>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prstClr val="black"/>
                </a:solidFill>
                <a:effectLst/>
                <a:uLnTx/>
                <a:uFillTx/>
                <a:latin typeface="Meiryo UI"/>
                <a:ea typeface="Meiryo UI"/>
              </a:rPr>
              <a:t>個性と能力を伸ばす教育の推進</a:t>
            </a:r>
          </a:p>
        </p:txBody>
      </p:sp>
      <p:sp>
        <p:nvSpPr>
          <p:cNvPr id="249" name="テキスト ボックス 248">
            <a:extLst>
              <a:ext uri="{FF2B5EF4-FFF2-40B4-BE49-F238E27FC236}">
                <a16:creationId xmlns:a16="http://schemas.microsoft.com/office/drawing/2014/main" id="{BF1EBE9C-563B-E7F0-6E4A-966FB2B450C8}"/>
              </a:ext>
            </a:extLst>
          </p:cNvPr>
          <p:cNvSpPr txBox="1"/>
          <p:nvPr/>
        </p:nvSpPr>
        <p:spPr>
          <a:xfrm>
            <a:off x="4019880" y="1704035"/>
            <a:ext cx="1152000" cy="395869"/>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(3)</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体育・健康・安全の充実</a:t>
            </a: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p:txBody>
      </p:sp>
      <p:sp>
        <p:nvSpPr>
          <p:cNvPr id="250" name="テキスト ボックス 249">
            <a:extLst>
              <a:ext uri="{FF2B5EF4-FFF2-40B4-BE49-F238E27FC236}">
                <a16:creationId xmlns:a16="http://schemas.microsoft.com/office/drawing/2014/main" id="{C1EF4595-22FE-02AA-5DDF-31D443636DE8}"/>
              </a:ext>
            </a:extLst>
          </p:cNvPr>
          <p:cNvSpPr txBox="1"/>
          <p:nvPr/>
        </p:nvSpPr>
        <p:spPr>
          <a:xfrm>
            <a:off x="5586240" y="1704035"/>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(4)</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地域とともにある学校づくりと教育環境の充実</a:t>
            </a:r>
          </a:p>
        </p:txBody>
      </p:sp>
      <p:sp>
        <p:nvSpPr>
          <p:cNvPr id="251" name="テキスト ボックス 250">
            <a:extLst>
              <a:ext uri="{FF2B5EF4-FFF2-40B4-BE49-F238E27FC236}">
                <a16:creationId xmlns:a16="http://schemas.microsoft.com/office/drawing/2014/main" id="{DE540D29-125A-2CFD-112E-49D99E0E3B86}"/>
              </a:ext>
            </a:extLst>
          </p:cNvPr>
          <p:cNvSpPr txBox="1"/>
          <p:nvPr/>
        </p:nvSpPr>
        <p:spPr>
          <a:xfrm>
            <a:off x="7152600" y="1704035"/>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(5)</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家庭や地域の教育力の向上と生涯学習環境の充実</a:t>
            </a:r>
          </a:p>
        </p:txBody>
      </p:sp>
      <p:sp>
        <p:nvSpPr>
          <p:cNvPr id="252" name="テキスト ボックス 251">
            <a:extLst>
              <a:ext uri="{FF2B5EF4-FFF2-40B4-BE49-F238E27FC236}">
                <a16:creationId xmlns:a16="http://schemas.microsoft.com/office/drawing/2014/main" id="{0C845D43-474E-A599-D87D-363670B83509}"/>
              </a:ext>
            </a:extLst>
          </p:cNvPr>
          <p:cNvSpPr txBox="1"/>
          <p:nvPr/>
        </p:nvSpPr>
        <p:spPr>
          <a:xfrm>
            <a:off x="8718958" y="1704035"/>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文化芸術の振興と歴史・文化資源の保存と活用</a:t>
            </a:r>
          </a:p>
        </p:txBody>
      </p:sp>
      <p:cxnSp>
        <p:nvCxnSpPr>
          <p:cNvPr id="253" name="カギ線コネクタ 133">
            <a:extLst>
              <a:ext uri="{FF2B5EF4-FFF2-40B4-BE49-F238E27FC236}">
                <a16:creationId xmlns:a16="http://schemas.microsoft.com/office/drawing/2014/main" id="{D9B984C6-7B72-F6D1-B070-39D16ABD135E}"/>
              </a:ext>
            </a:extLst>
          </p:cNvPr>
          <p:cNvCxnSpPr>
            <a:cxnSpLocks/>
            <a:stCxn id="247" idx="0"/>
            <a:endCxn id="246" idx="2"/>
          </p:cNvCxnSpPr>
          <p:nvPr/>
        </p:nvCxnSpPr>
        <p:spPr>
          <a:xfrm rot="5400000" flipH="1" flipV="1">
            <a:off x="3315625" y="-359398"/>
            <a:ext cx="210969" cy="3915899"/>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254" name="カギ線コネクタ 135">
            <a:extLst>
              <a:ext uri="{FF2B5EF4-FFF2-40B4-BE49-F238E27FC236}">
                <a16:creationId xmlns:a16="http://schemas.microsoft.com/office/drawing/2014/main" id="{CA329376-7E1B-4303-2782-9F15D4507102}"/>
              </a:ext>
            </a:extLst>
          </p:cNvPr>
          <p:cNvCxnSpPr>
            <a:cxnSpLocks/>
            <a:stCxn id="249" idx="0"/>
            <a:endCxn id="246" idx="2"/>
          </p:cNvCxnSpPr>
          <p:nvPr/>
        </p:nvCxnSpPr>
        <p:spPr>
          <a:xfrm rot="5400000" flipH="1" flipV="1">
            <a:off x="4881985" y="1206962"/>
            <a:ext cx="210969" cy="783179"/>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255" name="カギ線コネクタ 136">
            <a:extLst>
              <a:ext uri="{FF2B5EF4-FFF2-40B4-BE49-F238E27FC236}">
                <a16:creationId xmlns:a16="http://schemas.microsoft.com/office/drawing/2014/main" id="{6C993C4A-95F1-E7F2-1EC3-CA4EB114B950}"/>
              </a:ext>
            </a:extLst>
          </p:cNvPr>
          <p:cNvCxnSpPr>
            <a:cxnSpLocks/>
            <a:stCxn id="250" idx="0"/>
            <a:endCxn id="246" idx="2"/>
          </p:cNvCxnSpPr>
          <p:nvPr/>
        </p:nvCxnSpPr>
        <p:spPr>
          <a:xfrm rot="16200000" flipV="1">
            <a:off x="5665166" y="1206960"/>
            <a:ext cx="210969" cy="783181"/>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256" name="カギ線コネクタ 137">
            <a:extLst>
              <a:ext uri="{FF2B5EF4-FFF2-40B4-BE49-F238E27FC236}">
                <a16:creationId xmlns:a16="http://schemas.microsoft.com/office/drawing/2014/main" id="{98BD4046-05E6-0DAD-7BC3-C27C3A563AF2}"/>
              </a:ext>
            </a:extLst>
          </p:cNvPr>
          <p:cNvCxnSpPr>
            <a:cxnSpLocks/>
            <a:stCxn id="251" idx="0"/>
            <a:endCxn id="246" idx="2"/>
          </p:cNvCxnSpPr>
          <p:nvPr/>
        </p:nvCxnSpPr>
        <p:spPr>
          <a:xfrm rot="16200000" flipV="1">
            <a:off x="6448346" y="423780"/>
            <a:ext cx="210969" cy="2349541"/>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257" name="カギ線コネクタ 138">
            <a:extLst>
              <a:ext uri="{FF2B5EF4-FFF2-40B4-BE49-F238E27FC236}">
                <a16:creationId xmlns:a16="http://schemas.microsoft.com/office/drawing/2014/main" id="{20D74CEC-FCCC-0871-DF3B-996176868C3D}"/>
              </a:ext>
            </a:extLst>
          </p:cNvPr>
          <p:cNvCxnSpPr>
            <a:cxnSpLocks/>
            <a:stCxn id="252" idx="0"/>
            <a:endCxn id="246" idx="2"/>
          </p:cNvCxnSpPr>
          <p:nvPr/>
        </p:nvCxnSpPr>
        <p:spPr>
          <a:xfrm rot="16200000" flipV="1">
            <a:off x="7231525" y="-359399"/>
            <a:ext cx="210969" cy="3915899"/>
          </a:xfrm>
          <a:prstGeom prst="bentConnector3">
            <a:avLst>
              <a:gd name="adj1" fmla="val 50000"/>
            </a:avLst>
          </a:prstGeom>
          <a:noFill/>
          <a:ln w="6350" cap="flat" cmpd="sng" algn="ctr">
            <a:solidFill>
              <a:srgbClr val="FFFFFF">
                <a:lumMod val="50000"/>
              </a:srgbClr>
            </a:solidFill>
            <a:prstDash val="solid"/>
            <a:miter lim="800000"/>
          </a:ln>
          <a:effectLst/>
        </p:spPr>
      </p:cxnSp>
      <p:sp>
        <p:nvSpPr>
          <p:cNvPr id="258" name="テキスト ボックス 257">
            <a:extLst>
              <a:ext uri="{FF2B5EF4-FFF2-40B4-BE49-F238E27FC236}">
                <a16:creationId xmlns:a16="http://schemas.microsoft.com/office/drawing/2014/main" id="{2537FC08-0884-7B37-92C6-5B1139090328}"/>
              </a:ext>
            </a:extLst>
          </p:cNvPr>
          <p:cNvSpPr txBox="1"/>
          <p:nvPr/>
        </p:nvSpPr>
        <p:spPr>
          <a:xfrm>
            <a:off x="887160" y="2247878"/>
            <a:ext cx="6704085" cy="595352"/>
          </a:xfrm>
          <a:prstGeom prst="flowChartProcess">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a:ea typeface="Meiryo UI"/>
              </a:rPr>
              <a:t>個別最適な学びと主体的・対話的で深い学びの実現のため各学校における</a:t>
            </a:r>
            <a:r>
              <a:rPr lang="en-US" altLang="ja-JP" sz="1000" kern="0">
                <a:solidFill>
                  <a:prstClr val="black"/>
                </a:solidFill>
                <a:latin typeface="Meiryo UI"/>
                <a:ea typeface="Meiryo UI"/>
              </a:rPr>
              <a:t>I</a:t>
            </a:r>
            <a:r>
              <a:rPr kumimoji="1" lang="en-US" altLang="ja-JP" sz="1000" b="0" i="0" u="none" strike="noStrike" kern="0" cap="none" spc="0" normalizeH="0" baseline="0" noProof="0">
                <a:ln>
                  <a:noFill/>
                </a:ln>
                <a:solidFill>
                  <a:prstClr val="black"/>
                </a:solidFill>
                <a:effectLst/>
                <a:uLnTx/>
                <a:uFillTx/>
                <a:latin typeface="Meiryo UI"/>
                <a:ea typeface="Meiryo UI"/>
              </a:rPr>
              <a:t>CT</a:t>
            </a:r>
            <a:r>
              <a:rPr kumimoji="1" lang="ja-JP" altLang="en-US" sz="1000" b="0" i="0" u="none" strike="noStrike" kern="0" cap="none" spc="0" normalizeH="0" baseline="0" noProof="0">
                <a:ln>
                  <a:noFill/>
                </a:ln>
                <a:solidFill>
                  <a:prstClr val="black"/>
                </a:solidFill>
                <a:effectLst/>
                <a:uLnTx/>
                <a:uFillTx/>
                <a:latin typeface="Meiryo UI"/>
                <a:ea typeface="Meiryo UI"/>
              </a:rPr>
              <a:t>活用を推進する</a:t>
            </a:r>
            <a:endParaRPr kumimoji="1" lang="en-US" altLang="ja-JP" sz="1000" b="0" i="0" u="none" strike="noStrike" kern="0" cap="none" spc="0" normalizeH="0" baseline="0" noProof="0">
              <a:ln>
                <a:noFill/>
              </a:ln>
              <a:solidFill>
                <a:prstClr val="black"/>
              </a:solidFill>
              <a:effectLst/>
              <a:uLnTx/>
              <a:uFillTx/>
              <a:latin typeface="Meiryo UI"/>
              <a:ea typeface="Meiryo UI"/>
            </a:endParaRPr>
          </a:p>
        </p:txBody>
      </p:sp>
      <p:cxnSp>
        <p:nvCxnSpPr>
          <p:cNvPr id="259" name="カギ線コネクタ 143">
            <a:extLst>
              <a:ext uri="{FF2B5EF4-FFF2-40B4-BE49-F238E27FC236}">
                <a16:creationId xmlns:a16="http://schemas.microsoft.com/office/drawing/2014/main" id="{95B67B3C-2664-E780-3B5D-871E4C3D5078}"/>
              </a:ext>
            </a:extLst>
          </p:cNvPr>
          <p:cNvCxnSpPr>
            <a:cxnSpLocks/>
            <a:stCxn id="258" idx="0"/>
            <a:endCxn id="248" idx="2"/>
          </p:cNvCxnSpPr>
          <p:nvPr/>
        </p:nvCxnSpPr>
        <p:spPr>
          <a:xfrm rot="16200000" flipV="1">
            <a:off x="3565282" y="1573956"/>
            <a:ext cx="138160" cy="1209683"/>
          </a:xfrm>
          <a:prstGeom prst="bentConnector3">
            <a:avLst>
              <a:gd name="adj1" fmla="val 50000"/>
            </a:avLst>
          </a:prstGeom>
          <a:noFill/>
          <a:ln w="12700" cap="flat" cmpd="sng" algn="ctr">
            <a:solidFill>
              <a:sysClr val="windowText" lastClr="000000"/>
            </a:solidFill>
            <a:prstDash val="solid"/>
            <a:miter lim="800000"/>
          </a:ln>
          <a:effectLst/>
        </p:spPr>
      </p:cxnSp>
      <p:sp>
        <p:nvSpPr>
          <p:cNvPr id="260" name="テキスト ボックス 259">
            <a:extLst>
              <a:ext uri="{FF2B5EF4-FFF2-40B4-BE49-F238E27FC236}">
                <a16:creationId xmlns:a16="http://schemas.microsoft.com/office/drawing/2014/main" id="{89DB1797-14AB-1DE7-30D7-2BE225609CF2}"/>
              </a:ext>
            </a:extLst>
          </p:cNvPr>
          <p:cNvSpPr txBox="1"/>
          <p:nvPr/>
        </p:nvSpPr>
        <p:spPr>
          <a:xfrm>
            <a:off x="887160" y="3042110"/>
            <a:ext cx="8983798" cy="522875"/>
          </a:xfrm>
          <a:prstGeom prst="rect">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a:ea typeface="Meiryo UI"/>
              </a:rPr>
              <a:t>学校ごとの</a:t>
            </a:r>
            <a:r>
              <a:rPr kumimoji="1" lang="en-US" altLang="ja-JP" sz="1000" b="0" i="0" u="none" strike="noStrike" kern="0" cap="none" spc="0" normalizeH="0" baseline="0" noProof="0">
                <a:ln>
                  <a:noFill/>
                </a:ln>
                <a:solidFill>
                  <a:prstClr val="black"/>
                </a:solidFill>
                <a:effectLst/>
                <a:uLnTx/>
                <a:uFillTx/>
                <a:latin typeface="Meiryo UI"/>
                <a:ea typeface="Meiryo UI"/>
              </a:rPr>
              <a:t>ICT</a:t>
            </a:r>
            <a:r>
              <a:rPr kumimoji="1" lang="ja-JP" altLang="en-US" sz="1000" b="0" i="0" u="none" strike="noStrike" kern="0" cap="none" spc="0" normalizeH="0" baseline="0" noProof="0">
                <a:ln>
                  <a:noFill/>
                </a:ln>
                <a:solidFill>
                  <a:prstClr val="black"/>
                </a:solidFill>
                <a:effectLst/>
                <a:uLnTx/>
                <a:uFillTx/>
                <a:latin typeface="Meiryo UI"/>
                <a:ea typeface="Meiryo UI"/>
              </a:rPr>
              <a:t>活用状況</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prstClr val="black"/>
                </a:solidFill>
                <a:effectLst/>
                <a:uLnTx/>
                <a:uFillTx/>
                <a:latin typeface="Meiryo UI"/>
                <a:ea typeface="Meiryo UI"/>
              </a:rPr>
              <a:t>【KPI</a:t>
            </a:r>
            <a:r>
              <a:rPr kumimoji="1" lang="ja-JP" altLang="en-US" sz="1000" b="0" i="0" u="none" strike="noStrike" kern="0" cap="none" spc="0" normalizeH="0" baseline="0" noProof="0">
                <a:ln>
                  <a:noFill/>
                </a:ln>
                <a:solidFill>
                  <a:prstClr val="black"/>
                </a:solidFill>
                <a:effectLst/>
                <a:uLnTx/>
                <a:uFillTx/>
                <a:latin typeface="Meiryo UI"/>
                <a:ea typeface="Meiryo UI"/>
              </a:rPr>
              <a:t>：</a:t>
            </a:r>
            <a:r>
              <a:rPr kumimoji="1" lang="en-US" altLang="ja-JP" sz="1000" b="0" i="0" u="none" strike="noStrike" kern="0" cap="none" spc="0" normalizeH="0" baseline="0" noProof="0">
                <a:ln>
                  <a:noFill/>
                </a:ln>
                <a:solidFill>
                  <a:prstClr val="black"/>
                </a:solidFill>
                <a:effectLst/>
                <a:uLnTx/>
                <a:uFillTx/>
                <a:latin typeface="Meiryo UI"/>
                <a:ea typeface="Meiryo UI"/>
              </a:rPr>
              <a:t>DAU</a:t>
            </a:r>
            <a:r>
              <a:rPr kumimoji="1" lang="ja-JP" altLang="en-US" sz="1000" b="0" i="0" u="none" strike="noStrike" kern="0" cap="none" spc="0" normalizeH="0" baseline="0" noProof="0">
                <a:ln>
                  <a:noFill/>
                </a:ln>
                <a:solidFill>
                  <a:prstClr val="black"/>
                </a:solidFill>
                <a:effectLst/>
                <a:uLnTx/>
                <a:uFillTx/>
                <a:latin typeface="Meiryo UI"/>
                <a:ea typeface="Meiryo UI"/>
              </a:rPr>
              <a:t>（ロイロノート、デジタルドリル</a:t>
            </a:r>
            <a:r>
              <a:rPr kumimoji="1" lang="en-US" altLang="ja-JP" sz="1000" b="0" i="0" u="none" strike="noStrike" kern="0" cap="none" spc="0" normalizeH="0" baseline="0" noProof="0">
                <a:ln>
                  <a:noFill/>
                </a:ln>
                <a:solidFill>
                  <a:prstClr val="black"/>
                </a:solidFill>
                <a:effectLst/>
                <a:uLnTx/>
                <a:uFillTx/>
                <a:latin typeface="Meiryo UI"/>
                <a:ea typeface="Meiryo UI"/>
              </a:rPr>
              <a:t>】</a:t>
            </a:r>
          </a:p>
        </p:txBody>
      </p:sp>
      <p:cxnSp>
        <p:nvCxnSpPr>
          <p:cNvPr id="261" name="カギ線コネクタ 134">
            <a:extLst>
              <a:ext uri="{FF2B5EF4-FFF2-40B4-BE49-F238E27FC236}">
                <a16:creationId xmlns:a16="http://schemas.microsoft.com/office/drawing/2014/main" id="{965DA28C-5A7B-F230-BB1C-C3F37E55F77C}"/>
              </a:ext>
            </a:extLst>
          </p:cNvPr>
          <p:cNvCxnSpPr>
            <a:cxnSpLocks/>
            <a:stCxn id="248" idx="0"/>
            <a:endCxn id="246" idx="2"/>
          </p:cNvCxnSpPr>
          <p:nvPr/>
        </p:nvCxnSpPr>
        <p:spPr>
          <a:xfrm rot="5400000" flipH="1" flipV="1">
            <a:off x="4098805" y="423782"/>
            <a:ext cx="210969" cy="2349539"/>
          </a:xfrm>
          <a:prstGeom prst="bentConnector3">
            <a:avLst>
              <a:gd name="adj1" fmla="val 50000"/>
            </a:avLst>
          </a:prstGeom>
          <a:noFill/>
          <a:ln w="12700" cap="flat" cmpd="sng" algn="ctr">
            <a:solidFill>
              <a:sysClr val="windowText" lastClr="000000"/>
            </a:solidFill>
            <a:prstDash val="solid"/>
            <a:miter lim="800000"/>
          </a:ln>
          <a:effectLst/>
        </p:spPr>
      </p:cxnSp>
      <p:cxnSp>
        <p:nvCxnSpPr>
          <p:cNvPr id="263" name="カギ線コネクタ 159">
            <a:extLst>
              <a:ext uri="{FF2B5EF4-FFF2-40B4-BE49-F238E27FC236}">
                <a16:creationId xmlns:a16="http://schemas.microsoft.com/office/drawing/2014/main" id="{8A116563-B05F-0FFE-042B-63B8051730F4}"/>
              </a:ext>
            </a:extLst>
          </p:cNvPr>
          <p:cNvCxnSpPr>
            <a:cxnSpLocks/>
            <a:stCxn id="268" idx="0"/>
            <a:endCxn id="260" idx="2"/>
          </p:cNvCxnSpPr>
          <p:nvPr/>
        </p:nvCxnSpPr>
        <p:spPr>
          <a:xfrm rot="5400000" flipH="1" flipV="1">
            <a:off x="3265894" y="1664032"/>
            <a:ext cx="212212" cy="4014118"/>
          </a:xfrm>
          <a:prstGeom prst="bentConnector3">
            <a:avLst>
              <a:gd name="adj1" fmla="val 50000"/>
            </a:avLst>
          </a:prstGeom>
          <a:noFill/>
          <a:ln w="12700" cap="flat" cmpd="sng" algn="ctr">
            <a:solidFill>
              <a:sysClr val="windowText" lastClr="000000"/>
            </a:solidFill>
            <a:prstDash val="solid"/>
            <a:miter lim="800000"/>
          </a:ln>
          <a:effectLst/>
        </p:spPr>
      </p:cxnSp>
      <p:cxnSp>
        <p:nvCxnSpPr>
          <p:cNvPr id="265" name="カギ線コネクタ 169">
            <a:extLst>
              <a:ext uri="{FF2B5EF4-FFF2-40B4-BE49-F238E27FC236}">
                <a16:creationId xmlns:a16="http://schemas.microsoft.com/office/drawing/2014/main" id="{2099C43F-DFD1-63A1-607C-C576F1C1E130}"/>
              </a:ext>
            </a:extLst>
          </p:cNvPr>
          <p:cNvCxnSpPr>
            <a:cxnSpLocks/>
            <a:stCxn id="275" idx="0"/>
            <a:endCxn id="260" idx="2"/>
          </p:cNvCxnSpPr>
          <p:nvPr/>
        </p:nvCxnSpPr>
        <p:spPr>
          <a:xfrm rot="16200000" flipV="1">
            <a:off x="6778761" y="2165283"/>
            <a:ext cx="212212" cy="3011615"/>
          </a:xfrm>
          <a:prstGeom prst="bentConnector3">
            <a:avLst>
              <a:gd name="adj1" fmla="val 50000"/>
            </a:avLst>
          </a:prstGeom>
          <a:noFill/>
          <a:ln w="12700" cap="flat" cmpd="sng" algn="ctr">
            <a:solidFill>
              <a:sysClr val="windowText" lastClr="000000"/>
            </a:solidFill>
            <a:prstDash val="solid"/>
            <a:miter lim="800000"/>
          </a:ln>
          <a:effectLst/>
        </p:spPr>
      </p:cxnSp>
      <p:cxnSp>
        <p:nvCxnSpPr>
          <p:cNvPr id="267" name="カギ線コネクタ 177">
            <a:extLst>
              <a:ext uri="{FF2B5EF4-FFF2-40B4-BE49-F238E27FC236}">
                <a16:creationId xmlns:a16="http://schemas.microsoft.com/office/drawing/2014/main" id="{EA601468-CE35-9683-DD9F-BFD7E26D6E77}"/>
              </a:ext>
            </a:extLst>
          </p:cNvPr>
          <p:cNvCxnSpPr>
            <a:cxnSpLocks/>
            <a:stCxn id="276" idx="0"/>
            <a:endCxn id="260" idx="2"/>
          </p:cNvCxnSpPr>
          <p:nvPr/>
        </p:nvCxnSpPr>
        <p:spPr>
          <a:xfrm rot="16200000" flipV="1">
            <a:off x="7280012" y="1664032"/>
            <a:ext cx="212212" cy="4014118"/>
          </a:xfrm>
          <a:prstGeom prst="bentConnector3">
            <a:avLst>
              <a:gd name="adj1" fmla="val 50000"/>
            </a:avLst>
          </a:prstGeom>
          <a:noFill/>
          <a:ln w="12700" cap="flat" cmpd="sng" algn="ctr">
            <a:solidFill>
              <a:sysClr val="windowText" lastClr="000000"/>
            </a:solidFill>
            <a:prstDash val="solid"/>
            <a:miter lim="800000"/>
          </a:ln>
          <a:effectLst/>
        </p:spPr>
      </p:cxnSp>
      <p:sp>
        <p:nvSpPr>
          <p:cNvPr id="268" name="正方形/長方形 267">
            <a:extLst>
              <a:ext uri="{FF2B5EF4-FFF2-40B4-BE49-F238E27FC236}">
                <a16:creationId xmlns:a16="http://schemas.microsoft.com/office/drawing/2014/main" id="{0D6CE7EC-6FC2-8B92-B93C-A276C2E6C1BC}"/>
              </a:ext>
            </a:extLst>
          </p:cNvPr>
          <p:cNvSpPr/>
          <p:nvPr/>
        </p:nvSpPr>
        <p:spPr>
          <a:xfrm>
            <a:off x="878941"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信頼関係</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児童生徒→教師</a:t>
            </a:r>
          </a:p>
        </p:txBody>
      </p:sp>
      <p:sp>
        <p:nvSpPr>
          <p:cNvPr id="269" name="正方形/長方形 268">
            <a:extLst>
              <a:ext uri="{FF2B5EF4-FFF2-40B4-BE49-F238E27FC236}">
                <a16:creationId xmlns:a16="http://schemas.microsoft.com/office/drawing/2014/main" id="{556FA970-FB65-B77B-3BFE-C9DF4F7BAAEB}"/>
              </a:ext>
            </a:extLst>
          </p:cNvPr>
          <p:cNvSpPr/>
          <p:nvPr/>
        </p:nvSpPr>
        <p:spPr>
          <a:xfrm>
            <a:off x="1889662"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研修回数</a:t>
            </a:r>
          </a:p>
        </p:txBody>
      </p:sp>
      <p:sp>
        <p:nvSpPr>
          <p:cNvPr id="270" name="正方形/長方形 269">
            <a:extLst>
              <a:ext uri="{FF2B5EF4-FFF2-40B4-BE49-F238E27FC236}">
                <a16:creationId xmlns:a16="http://schemas.microsoft.com/office/drawing/2014/main" id="{3C8ABF73-EF24-ECB2-A425-83713B4C4A28}"/>
              </a:ext>
            </a:extLst>
          </p:cNvPr>
          <p:cNvSpPr/>
          <p:nvPr/>
        </p:nvSpPr>
        <p:spPr>
          <a:xfrm>
            <a:off x="2892164"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外部人材による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研修回数①</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正方形/長方形 270">
            <a:extLst>
              <a:ext uri="{FF2B5EF4-FFF2-40B4-BE49-F238E27FC236}">
                <a16:creationId xmlns:a16="http://schemas.microsoft.com/office/drawing/2014/main" id="{108E2E33-8907-C894-EECD-2F5D331AE77E}"/>
              </a:ext>
            </a:extLst>
          </p:cNvPr>
          <p:cNvSpPr/>
          <p:nvPr/>
        </p:nvSpPr>
        <p:spPr>
          <a:xfrm>
            <a:off x="3894666"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外部人材による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研修回数②</a:t>
            </a:r>
          </a:p>
        </p:txBody>
      </p:sp>
      <p:sp>
        <p:nvSpPr>
          <p:cNvPr id="272" name="正方形/長方形 271">
            <a:extLst>
              <a:ext uri="{FF2B5EF4-FFF2-40B4-BE49-F238E27FC236}">
                <a16:creationId xmlns:a16="http://schemas.microsoft.com/office/drawing/2014/main" id="{BFFA905B-40CB-D669-8E14-09E3AC18E7A8}"/>
              </a:ext>
            </a:extLst>
          </p:cNvPr>
          <p:cNvSpPr/>
          <p:nvPr/>
        </p:nvSpPr>
        <p:spPr>
          <a:xfrm>
            <a:off x="4897168"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教員情報①</a:t>
            </a:r>
          </a:p>
        </p:txBody>
      </p:sp>
      <p:sp>
        <p:nvSpPr>
          <p:cNvPr id="273" name="正方形/長方形 272">
            <a:extLst>
              <a:ext uri="{FF2B5EF4-FFF2-40B4-BE49-F238E27FC236}">
                <a16:creationId xmlns:a16="http://schemas.microsoft.com/office/drawing/2014/main" id="{8D8BCEFE-6EEC-4788-088E-7E83A91853D2}"/>
              </a:ext>
            </a:extLst>
          </p:cNvPr>
          <p:cNvSpPr/>
          <p:nvPr/>
        </p:nvSpPr>
        <p:spPr>
          <a:xfrm>
            <a:off x="5899670"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教員情報②</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正方形/長方形 273">
            <a:extLst>
              <a:ext uri="{FF2B5EF4-FFF2-40B4-BE49-F238E27FC236}">
                <a16:creationId xmlns:a16="http://schemas.microsoft.com/office/drawing/2014/main" id="{9710F6C6-CC60-04C0-FB5E-F377F9843A5C}"/>
              </a:ext>
            </a:extLst>
          </p:cNvPr>
          <p:cNvSpPr/>
          <p:nvPr/>
        </p:nvSpPr>
        <p:spPr>
          <a:xfrm>
            <a:off x="6902172"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学校規模</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正方形/長方形 274">
            <a:extLst>
              <a:ext uri="{FF2B5EF4-FFF2-40B4-BE49-F238E27FC236}">
                <a16:creationId xmlns:a16="http://schemas.microsoft.com/office/drawing/2014/main" id="{AD5EAA50-E1DF-5599-BA02-1A471E93CDAD}"/>
              </a:ext>
            </a:extLst>
          </p:cNvPr>
          <p:cNvSpPr/>
          <p:nvPr/>
        </p:nvSpPr>
        <p:spPr>
          <a:xfrm>
            <a:off x="7904674" y="3777197"/>
            <a:ext cx="972000" cy="853282"/>
          </a:xfrm>
          <a:prstGeom prst="rect">
            <a:avLst/>
          </a:prstGeom>
          <a:solidFill>
            <a:schemeClr val="bg1"/>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NW</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環境</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正方形/長方形 275">
            <a:extLst>
              <a:ext uri="{FF2B5EF4-FFF2-40B4-BE49-F238E27FC236}">
                <a16:creationId xmlns:a16="http://schemas.microsoft.com/office/drawing/2014/main" id="{CF77EB81-872D-2F6E-9C97-FC0678FEA979}"/>
              </a:ext>
            </a:extLst>
          </p:cNvPr>
          <p:cNvSpPr/>
          <p:nvPr/>
        </p:nvSpPr>
        <p:spPr>
          <a:xfrm>
            <a:off x="8907177" y="3777197"/>
            <a:ext cx="972000" cy="853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タブレットの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持ち帰りの有無</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正方形/長方形 276">
            <a:extLst>
              <a:ext uri="{FF2B5EF4-FFF2-40B4-BE49-F238E27FC236}">
                <a16:creationId xmlns:a16="http://schemas.microsoft.com/office/drawing/2014/main" id="{0D0DC7A4-F86D-2FF7-F010-FACCBD83C554}"/>
              </a:ext>
            </a:extLst>
          </p:cNvPr>
          <p:cNvSpPr/>
          <p:nvPr/>
        </p:nvSpPr>
        <p:spPr>
          <a:xfrm>
            <a:off x="878941" y="5611256"/>
            <a:ext cx="972000"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→他部署</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生徒指導を所管している組織との</a:t>
            </a:r>
            <a:b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連携強化</a:t>
            </a:r>
          </a:p>
        </p:txBody>
      </p:sp>
      <p:sp>
        <p:nvSpPr>
          <p:cNvPr id="278" name="正方形/長方形 277">
            <a:extLst>
              <a:ext uri="{FF2B5EF4-FFF2-40B4-BE49-F238E27FC236}">
                <a16:creationId xmlns:a16="http://schemas.microsoft.com/office/drawing/2014/main" id="{279883D1-8DB3-0D04-05E2-56C85D76AE4E}"/>
              </a:ext>
            </a:extLst>
          </p:cNvPr>
          <p:cNvSpPr/>
          <p:nvPr/>
        </p:nvSpPr>
        <p:spPr>
          <a:xfrm>
            <a:off x="878941"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・全国学調</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・児童生徒質問紙</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9" name="正方形/長方形 278">
            <a:extLst>
              <a:ext uri="{FF2B5EF4-FFF2-40B4-BE49-F238E27FC236}">
                <a16:creationId xmlns:a16="http://schemas.microsoft.com/office/drawing/2014/main" id="{9A18E235-E7BC-D105-20BE-BBDBD54061D0}"/>
              </a:ext>
            </a:extLst>
          </p:cNvPr>
          <p:cNvSpPr/>
          <p:nvPr/>
        </p:nvSpPr>
        <p:spPr>
          <a:xfrm>
            <a:off x="1889662"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学校ごとの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研修参加回数</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正方形/長方形 279">
            <a:extLst>
              <a:ext uri="{FF2B5EF4-FFF2-40B4-BE49-F238E27FC236}">
                <a16:creationId xmlns:a16="http://schemas.microsoft.com/office/drawing/2014/main" id="{EC1268A1-EF6E-1E2A-A178-3547C75B1B82}"/>
              </a:ext>
            </a:extLst>
          </p:cNvPr>
          <p:cNvSpPr/>
          <p:nvPr/>
        </p:nvSpPr>
        <p:spPr>
          <a:xfrm>
            <a:off x="2892164"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指導主事の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派遣回数</a:t>
            </a:r>
          </a:p>
        </p:txBody>
      </p:sp>
      <p:sp>
        <p:nvSpPr>
          <p:cNvPr id="281" name="正方形/長方形 280">
            <a:extLst>
              <a:ext uri="{FF2B5EF4-FFF2-40B4-BE49-F238E27FC236}">
                <a16:creationId xmlns:a16="http://schemas.microsoft.com/office/drawing/2014/main" id="{FCCD3E2B-92BA-0902-9B5D-4434C24B246E}"/>
              </a:ext>
            </a:extLst>
          </p:cNvPr>
          <p:cNvSpPr/>
          <p:nvPr/>
        </p:nvSpPr>
        <p:spPr>
          <a:xfrm>
            <a:off x="4897168"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年齢</a:t>
            </a:r>
          </a:p>
        </p:txBody>
      </p:sp>
      <p:sp>
        <p:nvSpPr>
          <p:cNvPr id="282" name="正方形/長方形 281">
            <a:extLst>
              <a:ext uri="{FF2B5EF4-FFF2-40B4-BE49-F238E27FC236}">
                <a16:creationId xmlns:a16="http://schemas.microsoft.com/office/drawing/2014/main" id="{F0246E8C-E4E2-1F59-96FE-8FA2F63B14E9}"/>
              </a:ext>
            </a:extLst>
          </p:cNvPr>
          <p:cNvSpPr/>
          <p:nvPr/>
        </p:nvSpPr>
        <p:spPr>
          <a:xfrm>
            <a:off x="5899670"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283" name="正方形/長方形 282">
            <a:extLst>
              <a:ext uri="{FF2B5EF4-FFF2-40B4-BE49-F238E27FC236}">
                <a16:creationId xmlns:a16="http://schemas.microsoft.com/office/drawing/2014/main" id="{7DF31BA1-86A0-4CE8-FBDA-ADCB6008FFBA}"/>
              </a:ext>
            </a:extLst>
          </p:cNvPr>
          <p:cNvSpPr/>
          <p:nvPr/>
        </p:nvSpPr>
        <p:spPr>
          <a:xfrm>
            <a:off x="6902172"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教員数・</a:t>
            </a:r>
            <a:endParaRPr lang="en-US" altLang="ja-JP" sz="8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児童生徒数</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正方形/長方形 283">
            <a:extLst>
              <a:ext uri="{FF2B5EF4-FFF2-40B4-BE49-F238E27FC236}">
                <a16:creationId xmlns:a16="http://schemas.microsoft.com/office/drawing/2014/main" id="{75ABA67F-B5A3-1A53-35DC-5E57875E8F07}"/>
              </a:ext>
            </a:extLst>
          </p:cNvPr>
          <p:cNvSpPr/>
          <p:nvPr/>
        </p:nvSpPr>
        <p:spPr>
          <a:xfrm>
            <a:off x="7904674" y="4828108"/>
            <a:ext cx="972000" cy="579600"/>
          </a:xfrm>
          <a:prstGeom prst="rect">
            <a:avLst/>
          </a:prstGeom>
          <a:solidFill>
            <a:schemeClr val="bg1"/>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各学校における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通信速度</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正方形/長方形 284">
            <a:extLst>
              <a:ext uri="{FF2B5EF4-FFF2-40B4-BE49-F238E27FC236}">
                <a16:creationId xmlns:a16="http://schemas.microsoft.com/office/drawing/2014/main" id="{4A957B91-D25E-AB19-BB2A-708B8909DE3F}"/>
              </a:ext>
            </a:extLst>
          </p:cNvPr>
          <p:cNvSpPr/>
          <p:nvPr/>
        </p:nvSpPr>
        <p:spPr>
          <a:xfrm>
            <a:off x="8907177"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持ち帰り状況</a:t>
            </a:r>
            <a:endPar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endParaRPr>
          </a:p>
        </p:txBody>
      </p:sp>
      <p:sp>
        <p:nvSpPr>
          <p:cNvPr id="286" name="正方形/長方形 285">
            <a:extLst>
              <a:ext uri="{FF2B5EF4-FFF2-40B4-BE49-F238E27FC236}">
                <a16:creationId xmlns:a16="http://schemas.microsoft.com/office/drawing/2014/main" id="{2B505260-4AE2-224A-1D85-54AC5FF811FA}"/>
              </a:ext>
            </a:extLst>
          </p:cNvPr>
          <p:cNvSpPr/>
          <p:nvPr/>
        </p:nvSpPr>
        <p:spPr>
          <a:xfrm>
            <a:off x="3894666" y="4828108"/>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指導員の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派遣回数</a:t>
            </a:r>
          </a:p>
        </p:txBody>
      </p:sp>
      <p:sp>
        <p:nvSpPr>
          <p:cNvPr id="287" name="正方形/長方形 286">
            <a:extLst>
              <a:ext uri="{FF2B5EF4-FFF2-40B4-BE49-F238E27FC236}">
                <a16:creationId xmlns:a16="http://schemas.microsoft.com/office/drawing/2014/main" id="{49734A64-DA97-1286-433A-73E2A6CB064D}"/>
              </a:ext>
            </a:extLst>
          </p:cNvPr>
          <p:cNvSpPr/>
          <p:nvPr/>
        </p:nvSpPr>
        <p:spPr>
          <a:xfrm>
            <a:off x="1889661" y="5611256"/>
            <a:ext cx="971997"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→教員</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積極的な</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研修参加を促す</a:t>
            </a:r>
          </a:p>
        </p:txBody>
      </p:sp>
      <p:sp>
        <p:nvSpPr>
          <p:cNvPr id="288" name="正方形/長方形 287">
            <a:extLst>
              <a:ext uri="{FF2B5EF4-FFF2-40B4-BE49-F238E27FC236}">
                <a16:creationId xmlns:a16="http://schemas.microsoft.com/office/drawing/2014/main" id="{7D365B2B-0CFE-648C-51A5-AECA76044326}"/>
              </a:ext>
            </a:extLst>
          </p:cNvPr>
          <p:cNvSpPr/>
          <p:nvPr/>
        </p:nvSpPr>
        <p:spPr>
          <a:xfrm>
            <a:off x="2892161" y="5611256"/>
            <a:ext cx="972003"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積極的な</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研修実施を促す</a:t>
            </a:r>
          </a:p>
        </p:txBody>
      </p:sp>
      <p:sp>
        <p:nvSpPr>
          <p:cNvPr id="289" name="正方形/長方形 288">
            <a:extLst>
              <a:ext uri="{FF2B5EF4-FFF2-40B4-BE49-F238E27FC236}">
                <a16:creationId xmlns:a16="http://schemas.microsoft.com/office/drawing/2014/main" id="{8807E0E7-AFB6-88F1-515E-2AD1BCDD11FE}"/>
              </a:ext>
            </a:extLst>
          </p:cNvPr>
          <p:cNvSpPr/>
          <p:nvPr/>
        </p:nvSpPr>
        <p:spPr>
          <a:xfrm>
            <a:off x="3894665" y="5611256"/>
            <a:ext cx="972000"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積極的な</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研修実施を促す</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0" name="正方形/長方形 289">
            <a:extLst>
              <a:ext uri="{FF2B5EF4-FFF2-40B4-BE49-F238E27FC236}">
                <a16:creationId xmlns:a16="http://schemas.microsoft.com/office/drawing/2014/main" id="{59D4EBE7-15A8-77A0-22CA-4623345A7EDF}"/>
              </a:ext>
            </a:extLst>
          </p:cNvPr>
          <p:cNvSpPr/>
          <p:nvPr/>
        </p:nvSpPr>
        <p:spPr>
          <a:xfrm>
            <a:off x="4897165" y="5611256"/>
            <a:ext cx="972001"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逆説的に年齢が</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関係しない点を</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説明材料にする</a:t>
            </a:r>
          </a:p>
        </p:txBody>
      </p:sp>
      <p:sp>
        <p:nvSpPr>
          <p:cNvPr id="291" name="正方形/長方形 290">
            <a:extLst>
              <a:ext uri="{FF2B5EF4-FFF2-40B4-BE49-F238E27FC236}">
                <a16:creationId xmlns:a16="http://schemas.microsoft.com/office/drawing/2014/main" id="{E4C086E4-2836-AFD8-1C17-B897D15610A6}"/>
              </a:ext>
            </a:extLst>
          </p:cNvPr>
          <p:cNvSpPr/>
          <p:nvPr/>
        </p:nvSpPr>
        <p:spPr>
          <a:xfrm>
            <a:off x="5899669" y="5611256"/>
            <a:ext cx="971999"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逆説的に年齢が</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関係しない点を</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説明材料にする</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正方形/長方形 291">
            <a:extLst>
              <a:ext uri="{FF2B5EF4-FFF2-40B4-BE49-F238E27FC236}">
                <a16:creationId xmlns:a16="http://schemas.microsoft.com/office/drawing/2014/main" id="{BF3D718C-3B56-776A-720B-024257CB5F96}"/>
              </a:ext>
            </a:extLst>
          </p:cNvPr>
          <p:cNvSpPr/>
          <p:nvPr/>
        </p:nvSpPr>
        <p:spPr>
          <a:xfrm>
            <a:off x="6902171" y="5611256"/>
            <a:ext cx="970802"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学校規模と</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活用率の関係</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→各校の支援策検討</a:t>
            </a:r>
          </a:p>
        </p:txBody>
      </p:sp>
      <p:sp>
        <p:nvSpPr>
          <p:cNvPr id="293" name="正方形/長方形 292">
            <a:extLst>
              <a:ext uri="{FF2B5EF4-FFF2-40B4-BE49-F238E27FC236}">
                <a16:creationId xmlns:a16="http://schemas.microsoft.com/office/drawing/2014/main" id="{6BB9AE1A-CEEB-0C66-1590-BB6074954E20}"/>
              </a:ext>
            </a:extLst>
          </p:cNvPr>
          <p:cNvSpPr/>
          <p:nvPr/>
        </p:nvSpPr>
        <p:spPr>
          <a:xfrm>
            <a:off x="7903477" y="5611256"/>
            <a:ext cx="973197" cy="817282"/>
          </a:xfrm>
          <a:prstGeom prst="rect">
            <a:avLst/>
          </a:prstGeom>
          <a:solidFill>
            <a:schemeClr val="bg1"/>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→通信業者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インフラ整備を実施</a:t>
            </a:r>
          </a:p>
        </p:txBody>
      </p:sp>
      <p:sp>
        <p:nvSpPr>
          <p:cNvPr id="294" name="正方形/長方形 293">
            <a:extLst>
              <a:ext uri="{FF2B5EF4-FFF2-40B4-BE49-F238E27FC236}">
                <a16:creationId xmlns:a16="http://schemas.microsoft.com/office/drawing/2014/main" id="{A8E7026C-D0F5-DAE2-A12A-81F6BF57C614}"/>
              </a:ext>
            </a:extLst>
          </p:cNvPr>
          <p:cNvSpPr/>
          <p:nvPr/>
        </p:nvSpPr>
        <p:spPr>
          <a:xfrm>
            <a:off x="8907176" y="5611256"/>
            <a:ext cx="963782"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持ち帰り推奨の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説得材料にする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家庭での活用法を検討</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5" name="直線コネクタ 294">
            <a:extLst>
              <a:ext uri="{FF2B5EF4-FFF2-40B4-BE49-F238E27FC236}">
                <a16:creationId xmlns:a16="http://schemas.microsoft.com/office/drawing/2014/main" id="{1FF656B6-A9C4-3D81-9873-F88DF6CD0218}"/>
              </a:ext>
            </a:extLst>
          </p:cNvPr>
          <p:cNvCxnSpPr>
            <a:cxnSpLocks/>
            <a:stCxn id="258" idx="2"/>
          </p:cNvCxnSpPr>
          <p:nvPr/>
        </p:nvCxnSpPr>
        <p:spPr>
          <a:xfrm>
            <a:off x="4239203" y="2843230"/>
            <a:ext cx="0" cy="198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カギ線コネクタ 159">
            <a:extLst>
              <a:ext uri="{FF2B5EF4-FFF2-40B4-BE49-F238E27FC236}">
                <a16:creationId xmlns:a16="http://schemas.microsoft.com/office/drawing/2014/main" id="{57CC6216-C345-5E78-D269-19DEA639DB6D}"/>
              </a:ext>
            </a:extLst>
          </p:cNvPr>
          <p:cNvCxnSpPr>
            <a:cxnSpLocks/>
            <a:stCxn id="270" idx="0"/>
            <a:endCxn id="260" idx="2"/>
          </p:cNvCxnSpPr>
          <p:nvPr/>
        </p:nvCxnSpPr>
        <p:spPr>
          <a:xfrm rot="5400000" flipH="1" flipV="1">
            <a:off x="4272505" y="2670644"/>
            <a:ext cx="212212" cy="2000895"/>
          </a:xfrm>
          <a:prstGeom prst="bentConnector3">
            <a:avLst>
              <a:gd name="adj1" fmla="val 50000"/>
            </a:avLst>
          </a:prstGeom>
          <a:noFill/>
          <a:ln w="12700" cap="flat" cmpd="sng" algn="ctr">
            <a:solidFill>
              <a:sysClr val="windowText" lastClr="000000"/>
            </a:solidFill>
            <a:prstDash val="solid"/>
            <a:miter lim="800000"/>
          </a:ln>
          <a:effectLst/>
        </p:spPr>
      </p:cxnSp>
      <p:cxnSp>
        <p:nvCxnSpPr>
          <p:cNvPr id="8" name="カギ線コネクタ 159">
            <a:extLst>
              <a:ext uri="{FF2B5EF4-FFF2-40B4-BE49-F238E27FC236}">
                <a16:creationId xmlns:a16="http://schemas.microsoft.com/office/drawing/2014/main" id="{D28F2EB1-CBCA-B3D2-CF0D-C02440836718}"/>
              </a:ext>
            </a:extLst>
          </p:cNvPr>
          <p:cNvCxnSpPr>
            <a:cxnSpLocks/>
            <a:stCxn id="271" idx="0"/>
            <a:endCxn id="260" idx="2"/>
          </p:cNvCxnSpPr>
          <p:nvPr/>
        </p:nvCxnSpPr>
        <p:spPr>
          <a:xfrm rot="5400000" flipH="1" flipV="1">
            <a:off x="4773756" y="3171895"/>
            <a:ext cx="212212" cy="998393"/>
          </a:xfrm>
          <a:prstGeom prst="bentConnector3">
            <a:avLst>
              <a:gd name="adj1" fmla="val 50000"/>
            </a:avLst>
          </a:prstGeom>
          <a:noFill/>
          <a:ln w="12700" cap="flat" cmpd="sng" algn="ctr">
            <a:solidFill>
              <a:sysClr val="windowText" lastClr="000000"/>
            </a:solidFill>
            <a:prstDash val="solid"/>
            <a:miter lim="800000"/>
          </a:ln>
          <a:effectLst/>
        </p:spPr>
      </p:cxnSp>
      <p:cxnSp>
        <p:nvCxnSpPr>
          <p:cNvPr id="9" name="カギ線コネクタ 159">
            <a:extLst>
              <a:ext uri="{FF2B5EF4-FFF2-40B4-BE49-F238E27FC236}">
                <a16:creationId xmlns:a16="http://schemas.microsoft.com/office/drawing/2014/main" id="{B02DFF3D-18A6-2527-4169-1795A41080E1}"/>
              </a:ext>
            </a:extLst>
          </p:cNvPr>
          <p:cNvCxnSpPr>
            <a:cxnSpLocks/>
            <a:stCxn id="273" idx="0"/>
            <a:endCxn id="260" idx="2"/>
          </p:cNvCxnSpPr>
          <p:nvPr/>
        </p:nvCxnSpPr>
        <p:spPr>
          <a:xfrm rot="16200000" flipV="1">
            <a:off x="5776259" y="3167785"/>
            <a:ext cx="212212" cy="1006611"/>
          </a:xfrm>
          <a:prstGeom prst="bentConnector3">
            <a:avLst>
              <a:gd name="adj1" fmla="val 50000"/>
            </a:avLst>
          </a:prstGeom>
          <a:noFill/>
          <a:ln w="12700" cap="flat" cmpd="sng" algn="ctr">
            <a:solidFill>
              <a:sysClr val="windowText" lastClr="000000"/>
            </a:solidFill>
            <a:prstDash val="solid"/>
            <a:miter lim="800000"/>
          </a:ln>
          <a:effectLst/>
        </p:spPr>
      </p:cxnSp>
      <p:cxnSp>
        <p:nvCxnSpPr>
          <p:cNvPr id="10" name="カギ線コネクタ 159">
            <a:extLst>
              <a:ext uri="{FF2B5EF4-FFF2-40B4-BE49-F238E27FC236}">
                <a16:creationId xmlns:a16="http://schemas.microsoft.com/office/drawing/2014/main" id="{6A6C57C9-9DEF-37D4-7BE9-0576F36B789D}"/>
              </a:ext>
            </a:extLst>
          </p:cNvPr>
          <p:cNvCxnSpPr>
            <a:cxnSpLocks/>
            <a:stCxn id="274" idx="0"/>
            <a:endCxn id="260" idx="2"/>
          </p:cNvCxnSpPr>
          <p:nvPr/>
        </p:nvCxnSpPr>
        <p:spPr>
          <a:xfrm rot="16200000" flipV="1">
            <a:off x="6277510" y="2666534"/>
            <a:ext cx="212212" cy="2009113"/>
          </a:xfrm>
          <a:prstGeom prst="bentConnector3">
            <a:avLst>
              <a:gd name="adj1" fmla="val 50000"/>
            </a:avLst>
          </a:prstGeom>
          <a:noFill/>
          <a:ln w="12700" cap="flat" cmpd="sng" algn="ctr">
            <a:solidFill>
              <a:sysClr val="windowText" lastClr="000000"/>
            </a:solidFill>
            <a:prstDash val="solid"/>
            <a:miter lim="800000"/>
          </a:ln>
          <a:effectLst/>
        </p:spPr>
      </p:cxnSp>
      <p:cxnSp>
        <p:nvCxnSpPr>
          <p:cNvPr id="11" name="カギ線コネクタ 159">
            <a:extLst>
              <a:ext uri="{FF2B5EF4-FFF2-40B4-BE49-F238E27FC236}">
                <a16:creationId xmlns:a16="http://schemas.microsoft.com/office/drawing/2014/main" id="{B35404AB-7A54-BF9E-1332-395D64A91315}"/>
              </a:ext>
            </a:extLst>
          </p:cNvPr>
          <p:cNvCxnSpPr>
            <a:cxnSpLocks/>
            <a:stCxn id="269" idx="0"/>
            <a:endCxn id="260" idx="2"/>
          </p:cNvCxnSpPr>
          <p:nvPr/>
        </p:nvCxnSpPr>
        <p:spPr>
          <a:xfrm rot="5400000" flipH="1" flipV="1">
            <a:off x="3771254" y="2169393"/>
            <a:ext cx="212212" cy="3003397"/>
          </a:xfrm>
          <a:prstGeom prst="bentConnector3">
            <a:avLst>
              <a:gd name="adj1" fmla="val 50000"/>
            </a:avLst>
          </a:prstGeom>
          <a:noFill/>
          <a:ln w="12700" cap="flat" cmpd="sng" algn="ctr">
            <a:solidFill>
              <a:sysClr val="windowText" lastClr="000000"/>
            </a:solidFill>
            <a:prstDash val="solid"/>
            <a:miter lim="800000"/>
          </a:ln>
          <a:effectLst/>
        </p:spPr>
      </p:cxnSp>
      <p:sp>
        <p:nvSpPr>
          <p:cNvPr id="5" name="テキスト ボックス 4">
            <a:extLst>
              <a:ext uri="{FF2B5EF4-FFF2-40B4-BE49-F238E27FC236}">
                <a16:creationId xmlns:a16="http://schemas.microsoft.com/office/drawing/2014/main" id="{D5405A6C-FC84-8F66-82DB-3C0046D7C719}"/>
              </a:ext>
            </a:extLst>
          </p:cNvPr>
          <p:cNvSpPr txBox="1"/>
          <p:nvPr/>
        </p:nvSpPr>
        <p:spPr>
          <a:xfrm>
            <a:off x="4848468" y="6457890"/>
            <a:ext cx="5023675" cy="400110"/>
          </a:xfrm>
          <a:prstGeom prst="rect">
            <a:avLst/>
          </a:prstGeom>
          <a:noFill/>
        </p:spPr>
        <p:txBody>
          <a:bodyPr wrap="square">
            <a:spAutoFit/>
          </a:bodyPr>
          <a:lstStyle/>
          <a:p>
            <a:r>
              <a:rPr lang="en-US" altLang="ja-JP" sz="1000"/>
              <a:t>※</a:t>
            </a:r>
            <a:r>
              <a:rPr lang="ja-JP" altLang="en-US" sz="1000"/>
              <a:t>過年度の文部科学省事業における鹿児島市教育委員会のロジックツリーとなります。</a:t>
            </a:r>
            <a:endParaRPr lang="en-US" altLang="ja-JP" sz="1000"/>
          </a:p>
          <a:p>
            <a:r>
              <a:rPr lang="en-US" altLang="ja-JP" sz="1000">
                <a:solidFill>
                  <a:srgbClr val="000000"/>
                </a:solidFill>
              </a:rPr>
              <a:t>※</a:t>
            </a:r>
            <a:r>
              <a:rPr lang="ja-JP" altLang="en-US" sz="1000">
                <a:solidFill>
                  <a:srgbClr val="000000"/>
                </a:solidFill>
              </a:rPr>
              <a:t>必ずしもすべて埋める必要はありません。</a:t>
            </a:r>
          </a:p>
        </p:txBody>
      </p:sp>
      <p:sp>
        <p:nvSpPr>
          <p:cNvPr id="13" name="吹き出し: 角を丸めた四角形 12">
            <a:extLst>
              <a:ext uri="{FF2B5EF4-FFF2-40B4-BE49-F238E27FC236}">
                <a16:creationId xmlns:a16="http://schemas.microsoft.com/office/drawing/2014/main" id="{4152C754-5E25-D3BC-9128-613681686B09}"/>
              </a:ext>
            </a:extLst>
          </p:cNvPr>
          <p:cNvSpPr/>
          <p:nvPr/>
        </p:nvSpPr>
        <p:spPr>
          <a:xfrm>
            <a:off x="7634063" y="2296560"/>
            <a:ext cx="2217954" cy="542002"/>
          </a:xfrm>
          <a:prstGeom prst="wedgeRoundRectCallout">
            <a:avLst>
              <a:gd name="adj1" fmla="val -37167"/>
              <a:gd name="adj2" fmla="val -75411"/>
              <a:gd name="adj3" fmla="val 16667"/>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a:t>データ分析の目的を政策目的に</a:t>
            </a:r>
            <a:endParaRPr kumimoji="1" lang="en-US" altLang="ja-JP" sz="900"/>
          </a:p>
          <a:p>
            <a:pPr algn="ctr"/>
            <a:r>
              <a:rPr kumimoji="1" lang="ja-JP" altLang="en-US" sz="900"/>
              <a:t>しっかりと位置付けることが重要です</a:t>
            </a:r>
          </a:p>
        </p:txBody>
      </p:sp>
      <p:sp>
        <p:nvSpPr>
          <p:cNvPr id="17" name="四角形: 角を丸くする 16">
            <a:extLst>
              <a:ext uri="{FF2B5EF4-FFF2-40B4-BE49-F238E27FC236}">
                <a16:creationId xmlns:a16="http://schemas.microsoft.com/office/drawing/2014/main" id="{9CF503BE-01DE-B70C-6953-DECC2D65A4DB}"/>
              </a:ext>
            </a:extLst>
          </p:cNvPr>
          <p:cNvSpPr/>
          <p:nvPr/>
        </p:nvSpPr>
        <p:spPr>
          <a:xfrm>
            <a:off x="7248571" y="933228"/>
            <a:ext cx="2411245" cy="542001"/>
          </a:xfrm>
          <a:prstGeom prst="roundRect">
            <a:avLst/>
          </a:prstGeom>
          <a:solidFill>
            <a:srgbClr val="94B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a:t>対外的な説明や</a:t>
            </a:r>
            <a:endParaRPr kumimoji="1" lang="en-US" altLang="ja-JP" sz="900"/>
          </a:p>
          <a:p>
            <a:pPr algn="ctr"/>
            <a:r>
              <a:rPr kumimoji="1" lang="ja-JP" altLang="en-US" sz="900"/>
              <a:t>関係課の巻き込みに役立ちます</a:t>
            </a:r>
            <a:endParaRPr kumimoji="1" lang="en-US" altLang="ja-JP" sz="900"/>
          </a:p>
        </p:txBody>
      </p:sp>
    </p:spTree>
    <p:extLst>
      <p:ext uri="{BB962C8B-B14F-4D97-AF65-F5344CB8AC3E}">
        <p14:creationId xmlns:p14="http://schemas.microsoft.com/office/powerpoint/2010/main" val="50613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3BA1-BD1B-F947-F167-2E7CC7B510E9}"/>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EF4B872-B860-A450-5179-3E32DAC47B61}"/>
              </a:ext>
            </a:extLst>
          </p:cNvPr>
          <p:cNvSpPr>
            <a:spLocks noGrp="1"/>
          </p:cNvSpPr>
          <p:nvPr>
            <p:ph type="title"/>
          </p:nvPr>
        </p:nvSpPr>
        <p:spPr>
          <a:xfrm>
            <a:off x="354796" y="169050"/>
            <a:ext cx="6387967" cy="230832"/>
          </a:xfrm>
        </p:spPr>
        <p:txBody>
          <a:bodyPr/>
          <a:lstStyle/>
          <a:p>
            <a:r>
              <a:rPr kumimoji="1" lang="ja-JP" altLang="en-US"/>
              <a:t>（参考）検討内容の最終的整理イメージ</a:t>
            </a:r>
            <a:r>
              <a:rPr lang="en-US" altLang="ja-JP"/>
              <a:t>_6</a:t>
            </a:r>
            <a:r>
              <a:rPr lang="ja-JP" altLang="en-US"/>
              <a:t>ステップとの対応関係整理</a:t>
            </a:r>
            <a:endParaRPr kumimoji="1" lang="ja-JP" altLang="en-US"/>
          </a:p>
        </p:txBody>
      </p:sp>
      <p:sp>
        <p:nvSpPr>
          <p:cNvPr id="125" name="正方形/長方形 124">
            <a:extLst>
              <a:ext uri="{FF2B5EF4-FFF2-40B4-BE49-F238E27FC236}">
                <a16:creationId xmlns:a16="http://schemas.microsoft.com/office/drawing/2014/main" id="{F3EA1D6E-88E7-64A9-3883-0DCE0953793B}"/>
              </a:ext>
            </a:extLst>
          </p:cNvPr>
          <p:cNvSpPr/>
          <p:nvPr/>
        </p:nvSpPr>
        <p:spPr>
          <a:xfrm>
            <a:off x="41532" y="1249185"/>
            <a:ext cx="802810" cy="1195763"/>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政策目的</a:t>
            </a:r>
          </a:p>
        </p:txBody>
      </p:sp>
      <p:sp>
        <p:nvSpPr>
          <p:cNvPr id="126" name="テキスト プレースホルダー 1">
            <a:extLst>
              <a:ext uri="{FF2B5EF4-FFF2-40B4-BE49-F238E27FC236}">
                <a16:creationId xmlns:a16="http://schemas.microsoft.com/office/drawing/2014/main" id="{8A0D12E5-9985-7808-0BAA-FA7D692FE8BF}"/>
              </a:ext>
            </a:extLst>
          </p:cNvPr>
          <p:cNvSpPr>
            <a:spLocks noGrp="1"/>
          </p:cNvSpPr>
          <p:nvPr>
            <p:ph type="body" sz="quarter" idx="10"/>
          </p:nvPr>
        </p:nvSpPr>
        <p:spPr>
          <a:xfrm>
            <a:off x="344637" y="622199"/>
            <a:ext cx="9210326" cy="538609"/>
          </a:xfrm>
        </p:spPr>
        <p:txBody>
          <a:bodyPr/>
          <a:lstStyle/>
          <a:p>
            <a:r>
              <a:rPr lang="ja-JP" altLang="en-US">
                <a:solidFill>
                  <a:srgbClr val="000000"/>
                </a:solidFill>
              </a:rPr>
              <a:t>前々頁の①～③とロジックツリーの対応関係は以下の通りとなります。</a:t>
            </a:r>
            <a:endParaRPr lang="en-US" altLang="ja-JP">
              <a:solidFill>
                <a:srgbClr val="000000"/>
              </a:solidFill>
            </a:endParaRPr>
          </a:p>
          <a:p>
            <a:r>
              <a:rPr lang="ja-JP" altLang="en-US">
                <a:solidFill>
                  <a:srgbClr val="000000"/>
                </a:solidFill>
              </a:rPr>
              <a:t>ステップ④～⑥については本資料で具体的な作業までは行いません。</a:t>
            </a:r>
            <a:endParaRPr lang="en-US" altLang="ja-JP">
              <a:solidFill>
                <a:srgbClr val="000000"/>
              </a:solidFill>
            </a:endParaRPr>
          </a:p>
        </p:txBody>
      </p:sp>
      <p:sp>
        <p:nvSpPr>
          <p:cNvPr id="127" name="正方形/長方形 126">
            <a:extLst>
              <a:ext uri="{FF2B5EF4-FFF2-40B4-BE49-F238E27FC236}">
                <a16:creationId xmlns:a16="http://schemas.microsoft.com/office/drawing/2014/main" id="{642107FF-CA82-A4B3-1139-7A47303E6EDE}"/>
              </a:ext>
            </a:extLst>
          </p:cNvPr>
          <p:cNvSpPr/>
          <p:nvPr/>
        </p:nvSpPr>
        <p:spPr>
          <a:xfrm>
            <a:off x="41532" y="2593299"/>
            <a:ext cx="802810" cy="581645"/>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rPr>
              <a:t>データ分析の目的</a:t>
            </a:r>
          </a:p>
        </p:txBody>
      </p:sp>
      <p:sp>
        <p:nvSpPr>
          <p:cNvPr id="128" name="正方形/長方形 127">
            <a:extLst>
              <a:ext uri="{FF2B5EF4-FFF2-40B4-BE49-F238E27FC236}">
                <a16:creationId xmlns:a16="http://schemas.microsoft.com/office/drawing/2014/main" id="{11EC1347-47FB-0563-E6B1-0FBFFB3FA1C9}"/>
              </a:ext>
            </a:extLst>
          </p:cNvPr>
          <p:cNvSpPr/>
          <p:nvPr/>
        </p:nvSpPr>
        <p:spPr>
          <a:xfrm>
            <a:off x="41532" y="3388998"/>
            <a:ext cx="802810" cy="519189"/>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データ分析の測定指標</a:t>
            </a:r>
            <a:endParaRPr kumimoji="1" lang="ja-JP" altLang="en-US" sz="1000" b="1">
              <a:solidFill>
                <a:schemeClr val="tx1"/>
              </a:solidFill>
            </a:endParaRPr>
          </a:p>
        </p:txBody>
      </p:sp>
      <p:sp>
        <p:nvSpPr>
          <p:cNvPr id="129" name="正方形/長方形 128">
            <a:extLst>
              <a:ext uri="{FF2B5EF4-FFF2-40B4-BE49-F238E27FC236}">
                <a16:creationId xmlns:a16="http://schemas.microsoft.com/office/drawing/2014/main" id="{E192DAA1-C676-EB58-1A18-C6DCC73B5373}"/>
              </a:ext>
            </a:extLst>
          </p:cNvPr>
          <p:cNvSpPr/>
          <p:nvPr/>
        </p:nvSpPr>
        <p:spPr>
          <a:xfrm>
            <a:off x="41532" y="4122240"/>
            <a:ext cx="802810" cy="826353"/>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データ分析の仮説</a:t>
            </a:r>
            <a:endParaRPr lang="en-US" altLang="ja-JP" sz="1000" b="1">
              <a:solidFill>
                <a:schemeClr val="tx1"/>
              </a:solidFill>
            </a:endParaRPr>
          </a:p>
        </p:txBody>
      </p:sp>
      <p:sp>
        <p:nvSpPr>
          <p:cNvPr id="130" name="正方形/長方形 129">
            <a:extLst>
              <a:ext uri="{FF2B5EF4-FFF2-40B4-BE49-F238E27FC236}">
                <a16:creationId xmlns:a16="http://schemas.microsoft.com/office/drawing/2014/main" id="{F3B00C27-E437-914D-FBAF-C91E7AFA5A5F}"/>
              </a:ext>
            </a:extLst>
          </p:cNvPr>
          <p:cNvSpPr/>
          <p:nvPr/>
        </p:nvSpPr>
        <p:spPr>
          <a:xfrm>
            <a:off x="41532" y="5162647"/>
            <a:ext cx="802810" cy="579341"/>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具体的</a:t>
            </a:r>
            <a:endParaRPr lang="en-US" altLang="ja-JP" sz="1000" b="1">
              <a:solidFill>
                <a:schemeClr val="tx1"/>
              </a:solidFill>
            </a:endParaRPr>
          </a:p>
          <a:p>
            <a:pPr algn="ctr"/>
            <a:r>
              <a:rPr lang="ja-JP" altLang="en-US" sz="1000" b="1">
                <a:solidFill>
                  <a:schemeClr val="tx1"/>
                </a:solidFill>
              </a:rPr>
              <a:t>データ項目</a:t>
            </a:r>
            <a:endParaRPr lang="en-US" altLang="ja-JP" sz="1000" b="1">
              <a:solidFill>
                <a:schemeClr val="tx1"/>
              </a:solidFill>
            </a:endParaRPr>
          </a:p>
        </p:txBody>
      </p:sp>
      <p:sp>
        <p:nvSpPr>
          <p:cNvPr id="131" name="正方形/長方形 130">
            <a:extLst>
              <a:ext uri="{FF2B5EF4-FFF2-40B4-BE49-F238E27FC236}">
                <a16:creationId xmlns:a16="http://schemas.microsoft.com/office/drawing/2014/main" id="{82DBA763-D86E-C72F-0BDA-11273FC7C339}"/>
              </a:ext>
            </a:extLst>
          </p:cNvPr>
          <p:cNvSpPr/>
          <p:nvPr/>
        </p:nvSpPr>
        <p:spPr>
          <a:xfrm>
            <a:off x="41532" y="5956301"/>
            <a:ext cx="802810" cy="817281"/>
          </a:xfrm>
          <a:prstGeom prst="rect">
            <a:avLst/>
          </a:prstGeom>
          <a:solidFill>
            <a:srgbClr val="DCEAF4"/>
          </a:solidFill>
          <a:ln>
            <a:solidFill>
              <a:srgbClr val="DCEA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tx1"/>
                </a:solidFill>
              </a:rPr>
              <a:t>期待される</a:t>
            </a:r>
            <a:endParaRPr lang="en-US" altLang="ja-JP" sz="1000" b="1">
              <a:solidFill>
                <a:schemeClr val="tx1"/>
              </a:solidFill>
            </a:endParaRPr>
          </a:p>
          <a:p>
            <a:pPr algn="ctr"/>
            <a:r>
              <a:rPr lang="ja-JP" altLang="en-US" sz="1000" b="1">
                <a:solidFill>
                  <a:schemeClr val="tx1"/>
                </a:solidFill>
              </a:rPr>
              <a:t>ネクスト</a:t>
            </a:r>
            <a:endParaRPr lang="en-US" altLang="ja-JP" sz="1000" b="1">
              <a:solidFill>
                <a:schemeClr val="tx1"/>
              </a:solidFill>
            </a:endParaRPr>
          </a:p>
          <a:p>
            <a:pPr algn="ctr"/>
            <a:r>
              <a:rPr lang="ja-JP" altLang="en-US" sz="1000" b="1">
                <a:solidFill>
                  <a:schemeClr val="tx1"/>
                </a:solidFill>
              </a:rPr>
              <a:t>アクション</a:t>
            </a:r>
            <a:endParaRPr lang="en-US" altLang="ja-JP" sz="1000" b="1">
              <a:solidFill>
                <a:schemeClr val="tx1"/>
              </a:solidFill>
            </a:endParaRPr>
          </a:p>
        </p:txBody>
      </p:sp>
      <p:sp>
        <p:nvSpPr>
          <p:cNvPr id="132" name="テキスト ボックス 131">
            <a:extLst>
              <a:ext uri="{FF2B5EF4-FFF2-40B4-BE49-F238E27FC236}">
                <a16:creationId xmlns:a16="http://schemas.microsoft.com/office/drawing/2014/main" id="{32863F01-3814-B1A8-53BE-E083450749E4}"/>
              </a:ext>
            </a:extLst>
          </p:cNvPr>
          <p:cNvSpPr txBox="1"/>
          <p:nvPr/>
        </p:nvSpPr>
        <p:spPr>
          <a:xfrm>
            <a:off x="3728286" y="1253335"/>
            <a:ext cx="3301546" cy="584775"/>
          </a:xfrm>
          <a:prstGeom prst="rect">
            <a:avLst/>
          </a:prstGeom>
          <a:solidFill>
            <a:schemeClr val="bg1"/>
          </a:solidFill>
          <a:ln>
            <a:solidFill>
              <a:sysClr val="windowText" lastClr="000000"/>
            </a:solidFill>
          </a:ln>
        </p:spPr>
        <p:txBody>
          <a:bodyPr wrap="square" rtlCol="0">
            <a:spAutoFit/>
          </a:bodyPr>
          <a:lstStyle/>
          <a:p>
            <a:pPr marL="984250" marR="0" lvl="0" indent="-714375"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か</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鹿児島市に誇りを持ち、</a:t>
            </a:r>
            <a:endParaRPr kumimoji="1" lang="en-US" altLang="ja-JP" sz="800" b="0" i="0" u="none" strike="noStrike" kern="0" cap="none" spc="0" normalizeH="0" baseline="0" noProof="0">
              <a:ln>
                <a:noFill/>
              </a:ln>
              <a:solidFill>
                <a:prstClr val="black"/>
              </a:solidFill>
              <a:effectLst/>
              <a:uLnTx/>
              <a:uFillTx/>
              <a:latin typeface="Meiryo UI"/>
              <a:ea typeface="Meiryo UI"/>
            </a:endParaRPr>
          </a:p>
          <a:p>
            <a:pPr marL="984250" marR="0" lvl="0" indent="-714375"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rPr>
              <a:t>　　</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ご</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これからの時代に必要な生きる力を養い、</a:t>
            </a:r>
            <a:endParaRPr kumimoji="1" lang="en-US" altLang="ja-JP" sz="800" b="0" i="0" u="none" strike="noStrike" kern="0" cap="none" spc="0" normalizeH="0" baseline="0" noProof="0">
              <a:ln>
                <a:noFill/>
              </a:ln>
              <a:solidFill>
                <a:prstClr val="black"/>
              </a:solidFill>
              <a:effectLst/>
              <a:uLnTx/>
              <a:uFillTx/>
              <a:latin typeface="Meiryo UI"/>
              <a:ea typeface="Meiryo UI"/>
            </a:endParaRPr>
          </a:p>
          <a:p>
            <a:pPr marL="984250" marR="0" lvl="0" indent="-714375"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rPr>
              <a:t>　　　　</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し</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心身ともにたくましく、</a:t>
            </a:r>
            <a:endParaRPr kumimoji="1" lang="en-US" altLang="ja-JP" sz="800" b="0" i="0" u="none" strike="noStrike" kern="0" cap="none" spc="0" normalizeH="0" baseline="0" noProof="0">
              <a:ln>
                <a:noFill/>
              </a:ln>
              <a:solidFill>
                <a:prstClr val="black"/>
              </a:solidFill>
              <a:effectLst/>
              <a:uLnTx/>
              <a:uFillTx/>
              <a:latin typeface="Meiryo UI"/>
              <a:ea typeface="Meiryo UI"/>
            </a:endParaRPr>
          </a:p>
          <a:p>
            <a:pPr marL="984250" marR="0" lvl="0" indent="-714375"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rPr>
              <a:t>　　　　　　</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ま</a:t>
            </a:r>
            <a:r>
              <a:rPr kumimoji="1" lang="en-US" altLang="ja-JP" sz="800" b="0" i="0" u="none" strike="noStrike" kern="0" cap="none" spc="0" normalizeH="0" baseline="0" noProof="0">
                <a:ln>
                  <a:noFill/>
                </a:ln>
                <a:solidFill>
                  <a:prstClr val="black"/>
                </a:solidFill>
                <a:effectLst/>
                <a:uLnTx/>
                <a:uFillTx/>
                <a:latin typeface="Meiryo UI"/>
                <a:ea typeface="Meiryo UI"/>
              </a:rPr>
              <a:t>】</a:t>
            </a:r>
            <a:r>
              <a:rPr kumimoji="1" lang="ja-JP" altLang="en-US" sz="800" b="0" i="0" u="none" strike="noStrike" kern="0" cap="none" spc="0" normalizeH="0" baseline="0" noProof="0">
                <a:ln>
                  <a:noFill/>
                </a:ln>
                <a:solidFill>
                  <a:prstClr val="black"/>
                </a:solidFill>
                <a:effectLst/>
                <a:uLnTx/>
                <a:uFillTx/>
                <a:latin typeface="Meiryo UI"/>
                <a:ea typeface="Meiryo UI"/>
              </a:rPr>
              <a:t>　　学び続ける人材を社会全体で育成します。</a:t>
            </a:r>
            <a:endParaRPr kumimoji="1" lang="ja-JP" altLang="en-US" sz="400" b="0" i="0" u="none" strike="noStrike" kern="0" cap="none" spc="0" normalizeH="0" baseline="0" noProof="0">
              <a:ln>
                <a:noFill/>
              </a:ln>
              <a:solidFill>
                <a:prstClr val="black"/>
              </a:solidFill>
              <a:effectLst/>
              <a:uLnTx/>
              <a:uFillTx/>
              <a:latin typeface="Meiryo UI"/>
              <a:ea typeface="Meiryo UI"/>
            </a:endParaRPr>
          </a:p>
        </p:txBody>
      </p:sp>
      <p:sp>
        <p:nvSpPr>
          <p:cNvPr id="133" name="テキスト ボックス 132">
            <a:extLst>
              <a:ext uri="{FF2B5EF4-FFF2-40B4-BE49-F238E27FC236}">
                <a16:creationId xmlns:a16="http://schemas.microsoft.com/office/drawing/2014/main" id="{B05F6485-F242-8B5B-D233-2136FC6556B1}"/>
              </a:ext>
            </a:extLst>
          </p:cNvPr>
          <p:cNvSpPr txBox="1"/>
          <p:nvPr/>
        </p:nvSpPr>
        <p:spPr>
          <a:xfrm>
            <a:off x="887160" y="2049079"/>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1</a:t>
            </a: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a:t>
            </a: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心を育む教育と</a:t>
            </a: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青少年教育の推進</a:t>
            </a:r>
          </a:p>
        </p:txBody>
      </p:sp>
      <p:sp>
        <p:nvSpPr>
          <p:cNvPr id="134" name="テキスト ボックス 133">
            <a:extLst>
              <a:ext uri="{FF2B5EF4-FFF2-40B4-BE49-F238E27FC236}">
                <a16:creationId xmlns:a16="http://schemas.microsoft.com/office/drawing/2014/main" id="{D4F5EC1E-5E13-0CBF-E906-BF034702653A}"/>
              </a:ext>
            </a:extLst>
          </p:cNvPr>
          <p:cNvSpPr txBox="1"/>
          <p:nvPr/>
        </p:nvSpPr>
        <p:spPr>
          <a:xfrm>
            <a:off x="2453520" y="2049079"/>
            <a:ext cx="1152000" cy="405683"/>
          </a:xfrm>
          <a:prstGeom prst="rect">
            <a:avLst/>
          </a:prstGeom>
          <a:solidFill>
            <a:schemeClr val="bg1"/>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prstClr val="black"/>
                </a:solidFill>
                <a:effectLst/>
                <a:uLnTx/>
                <a:uFillTx/>
                <a:latin typeface="Meiryo UI"/>
                <a:ea typeface="Meiryo UI"/>
              </a:rPr>
              <a:t>方向性</a:t>
            </a:r>
            <a:r>
              <a:rPr kumimoji="1" lang="en-US" altLang="ja-JP" sz="700" b="0" i="0" u="none" strike="noStrike" kern="0" cap="none" spc="0" normalizeH="0" baseline="0" noProof="0">
                <a:ln>
                  <a:noFill/>
                </a:ln>
                <a:solidFill>
                  <a:prstClr val="black"/>
                </a:solidFill>
                <a:effectLst/>
                <a:uLnTx/>
                <a:uFillTx/>
                <a:latin typeface="Meiryo UI"/>
                <a:ea typeface="Meiryo UI"/>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prstClr val="black"/>
                </a:solidFill>
                <a:effectLst/>
                <a:uLnTx/>
                <a:uFillTx/>
                <a:latin typeface="Meiryo UI"/>
                <a:ea typeface="Meiryo UI"/>
              </a:rPr>
              <a:t>個性と能力を伸ばす教育の推進</a:t>
            </a:r>
          </a:p>
        </p:txBody>
      </p:sp>
      <p:sp>
        <p:nvSpPr>
          <p:cNvPr id="135" name="テキスト ボックス 134">
            <a:extLst>
              <a:ext uri="{FF2B5EF4-FFF2-40B4-BE49-F238E27FC236}">
                <a16:creationId xmlns:a16="http://schemas.microsoft.com/office/drawing/2014/main" id="{1DC083AA-9DBB-D55A-0C8E-B483074BA78F}"/>
              </a:ext>
            </a:extLst>
          </p:cNvPr>
          <p:cNvSpPr txBox="1"/>
          <p:nvPr/>
        </p:nvSpPr>
        <p:spPr>
          <a:xfrm>
            <a:off x="4019880" y="2049079"/>
            <a:ext cx="1152000" cy="395869"/>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(3)</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体育・健康・安全の充実</a:t>
            </a: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700" b="0" i="0" u="none" strike="noStrike" kern="0" cap="none" spc="0" normalizeH="0" baseline="0" noProof="0">
              <a:ln>
                <a:noFill/>
              </a:ln>
              <a:solidFill>
                <a:srgbClr val="FFFFFF">
                  <a:lumMod val="75000"/>
                </a:srgbClr>
              </a:solidFill>
              <a:effectLst/>
              <a:uLnTx/>
              <a:uFillTx/>
              <a:latin typeface="Meiryo UI"/>
              <a:ea typeface="Meiryo UI"/>
            </a:endParaRPr>
          </a:p>
        </p:txBody>
      </p:sp>
      <p:sp>
        <p:nvSpPr>
          <p:cNvPr id="136" name="テキスト ボックス 135">
            <a:extLst>
              <a:ext uri="{FF2B5EF4-FFF2-40B4-BE49-F238E27FC236}">
                <a16:creationId xmlns:a16="http://schemas.microsoft.com/office/drawing/2014/main" id="{BF01D812-83A8-421F-0F26-441006C0B1FD}"/>
              </a:ext>
            </a:extLst>
          </p:cNvPr>
          <p:cNvSpPr txBox="1"/>
          <p:nvPr/>
        </p:nvSpPr>
        <p:spPr>
          <a:xfrm>
            <a:off x="5586240" y="2049079"/>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(4)</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地域とともにある学校づくりと教育環境の充実</a:t>
            </a:r>
          </a:p>
        </p:txBody>
      </p:sp>
      <p:sp>
        <p:nvSpPr>
          <p:cNvPr id="137" name="テキスト ボックス 136">
            <a:extLst>
              <a:ext uri="{FF2B5EF4-FFF2-40B4-BE49-F238E27FC236}">
                <a16:creationId xmlns:a16="http://schemas.microsoft.com/office/drawing/2014/main" id="{88726308-2162-46AE-3CA2-50F95E80676A}"/>
              </a:ext>
            </a:extLst>
          </p:cNvPr>
          <p:cNvSpPr txBox="1"/>
          <p:nvPr/>
        </p:nvSpPr>
        <p:spPr>
          <a:xfrm>
            <a:off x="7152600" y="2049079"/>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(5)</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家庭や地域の教育力の向上と生涯学習環境の充実</a:t>
            </a:r>
          </a:p>
        </p:txBody>
      </p:sp>
      <p:sp>
        <p:nvSpPr>
          <p:cNvPr id="138" name="テキスト ボックス 137">
            <a:extLst>
              <a:ext uri="{FF2B5EF4-FFF2-40B4-BE49-F238E27FC236}">
                <a16:creationId xmlns:a16="http://schemas.microsoft.com/office/drawing/2014/main" id="{A77E8B5F-065E-53CA-E794-73F7779390C8}"/>
              </a:ext>
            </a:extLst>
          </p:cNvPr>
          <p:cNvSpPr txBox="1"/>
          <p:nvPr/>
        </p:nvSpPr>
        <p:spPr>
          <a:xfrm>
            <a:off x="8718958" y="2049079"/>
            <a:ext cx="1152000" cy="405683"/>
          </a:xfrm>
          <a:prstGeom prst="rect">
            <a:avLst/>
          </a:prstGeom>
          <a:solidFill>
            <a:srgbClr val="FFFFFF"/>
          </a:solidFill>
          <a:ln>
            <a:solidFill>
              <a:sysClr val="windowText" lastClr="000000"/>
            </a:solidFill>
          </a:ln>
        </p:spPr>
        <p:txBody>
          <a:bodyPr wrap="square" t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方向性</a:t>
            </a:r>
            <a:r>
              <a:rPr kumimoji="1" lang="en-US" altLang="ja-JP" sz="700" b="0" i="0" u="none" strike="noStrike" kern="0" cap="none" spc="0" normalizeH="0" baseline="0" noProof="0">
                <a:ln>
                  <a:noFill/>
                </a:ln>
                <a:solidFill>
                  <a:srgbClr val="FFFFFF">
                    <a:lumMod val="75000"/>
                  </a:srgbClr>
                </a:solidFill>
                <a:effectLst/>
                <a:uLnTx/>
                <a:uFillTx/>
                <a:latin typeface="Meiryo UI"/>
                <a:ea typeface="Meiryo UI"/>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FFFFFF">
                    <a:lumMod val="75000"/>
                  </a:srgbClr>
                </a:solidFill>
                <a:effectLst/>
                <a:uLnTx/>
                <a:uFillTx/>
                <a:latin typeface="Meiryo UI"/>
                <a:ea typeface="Meiryo UI"/>
              </a:rPr>
              <a:t>文化芸術の振興と歴史・文化資源の保存と活用</a:t>
            </a:r>
          </a:p>
        </p:txBody>
      </p:sp>
      <p:cxnSp>
        <p:nvCxnSpPr>
          <p:cNvPr id="139" name="カギ線コネクタ 133">
            <a:extLst>
              <a:ext uri="{FF2B5EF4-FFF2-40B4-BE49-F238E27FC236}">
                <a16:creationId xmlns:a16="http://schemas.microsoft.com/office/drawing/2014/main" id="{C248009A-B70C-068F-4BF9-83C56EEAD370}"/>
              </a:ext>
            </a:extLst>
          </p:cNvPr>
          <p:cNvCxnSpPr>
            <a:cxnSpLocks/>
            <a:stCxn id="133" idx="0"/>
            <a:endCxn id="132" idx="2"/>
          </p:cNvCxnSpPr>
          <p:nvPr/>
        </p:nvCxnSpPr>
        <p:spPr>
          <a:xfrm rot="5400000" flipH="1" flipV="1">
            <a:off x="3315625" y="-14354"/>
            <a:ext cx="210969" cy="3915899"/>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140" name="カギ線コネクタ 135">
            <a:extLst>
              <a:ext uri="{FF2B5EF4-FFF2-40B4-BE49-F238E27FC236}">
                <a16:creationId xmlns:a16="http://schemas.microsoft.com/office/drawing/2014/main" id="{CAAD9EFB-7C0F-71E2-7978-13F86AE8046A}"/>
              </a:ext>
            </a:extLst>
          </p:cNvPr>
          <p:cNvCxnSpPr>
            <a:cxnSpLocks/>
            <a:stCxn id="135" idx="0"/>
            <a:endCxn id="132" idx="2"/>
          </p:cNvCxnSpPr>
          <p:nvPr/>
        </p:nvCxnSpPr>
        <p:spPr>
          <a:xfrm rot="5400000" flipH="1" flipV="1">
            <a:off x="4881985" y="1552006"/>
            <a:ext cx="210969" cy="783179"/>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141" name="カギ線コネクタ 136">
            <a:extLst>
              <a:ext uri="{FF2B5EF4-FFF2-40B4-BE49-F238E27FC236}">
                <a16:creationId xmlns:a16="http://schemas.microsoft.com/office/drawing/2014/main" id="{703AA603-F44C-D09B-5147-D4A0DA16C2F4}"/>
              </a:ext>
            </a:extLst>
          </p:cNvPr>
          <p:cNvCxnSpPr>
            <a:cxnSpLocks/>
            <a:stCxn id="136" idx="0"/>
            <a:endCxn id="132" idx="2"/>
          </p:cNvCxnSpPr>
          <p:nvPr/>
        </p:nvCxnSpPr>
        <p:spPr>
          <a:xfrm rot="16200000" flipV="1">
            <a:off x="5665166" y="1552004"/>
            <a:ext cx="210969" cy="783181"/>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142" name="カギ線コネクタ 137">
            <a:extLst>
              <a:ext uri="{FF2B5EF4-FFF2-40B4-BE49-F238E27FC236}">
                <a16:creationId xmlns:a16="http://schemas.microsoft.com/office/drawing/2014/main" id="{EC64817D-0A48-3AE9-3684-D9A3D734E3BF}"/>
              </a:ext>
            </a:extLst>
          </p:cNvPr>
          <p:cNvCxnSpPr>
            <a:cxnSpLocks/>
            <a:stCxn id="137" idx="0"/>
            <a:endCxn id="132" idx="2"/>
          </p:cNvCxnSpPr>
          <p:nvPr/>
        </p:nvCxnSpPr>
        <p:spPr>
          <a:xfrm rot="16200000" flipV="1">
            <a:off x="6448346" y="768824"/>
            <a:ext cx="210969" cy="2349541"/>
          </a:xfrm>
          <a:prstGeom prst="bentConnector3">
            <a:avLst>
              <a:gd name="adj1" fmla="val 50000"/>
            </a:avLst>
          </a:prstGeom>
          <a:noFill/>
          <a:ln w="6350" cap="flat" cmpd="sng" algn="ctr">
            <a:solidFill>
              <a:srgbClr val="FFFFFF">
                <a:lumMod val="50000"/>
              </a:srgbClr>
            </a:solidFill>
            <a:prstDash val="solid"/>
            <a:miter lim="800000"/>
          </a:ln>
          <a:effectLst/>
        </p:spPr>
      </p:cxnSp>
      <p:cxnSp>
        <p:nvCxnSpPr>
          <p:cNvPr id="143" name="カギ線コネクタ 138">
            <a:extLst>
              <a:ext uri="{FF2B5EF4-FFF2-40B4-BE49-F238E27FC236}">
                <a16:creationId xmlns:a16="http://schemas.microsoft.com/office/drawing/2014/main" id="{582BC32B-269D-FAC3-E26F-BAC37EF2DD71}"/>
              </a:ext>
            </a:extLst>
          </p:cNvPr>
          <p:cNvCxnSpPr>
            <a:cxnSpLocks/>
            <a:stCxn id="138" idx="0"/>
            <a:endCxn id="132" idx="2"/>
          </p:cNvCxnSpPr>
          <p:nvPr/>
        </p:nvCxnSpPr>
        <p:spPr>
          <a:xfrm rot="16200000" flipV="1">
            <a:off x="7231525" y="-14355"/>
            <a:ext cx="210969" cy="3915899"/>
          </a:xfrm>
          <a:prstGeom prst="bentConnector3">
            <a:avLst>
              <a:gd name="adj1" fmla="val 50000"/>
            </a:avLst>
          </a:prstGeom>
          <a:noFill/>
          <a:ln w="6350" cap="flat" cmpd="sng" algn="ctr">
            <a:solidFill>
              <a:srgbClr val="FFFFFF">
                <a:lumMod val="50000"/>
              </a:srgbClr>
            </a:solidFill>
            <a:prstDash val="solid"/>
            <a:miter lim="800000"/>
          </a:ln>
          <a:effectLst/>
        </p:spPr>
      </p:cxnSp>
      <p:sp>
        <p:nvSpPr>
          <p:cNvPr id="144" name="テキスト ボックス 143">
            <a:extLst>
              <a:ext uri="{FF2B5EF4-FFF2-40B4-BE49-F238E27FC236}">
                <a16:creationId xmlns:a16="http://schemas.microsoft.com/office/drawing/2014/main" id="{546CD926-AC4E-4B75-6388-058AC55D33FC}"/>
              </a:ext>
            </a:extLst>
          </p:cNvPr>
          <p:cNvSpPr txBox="1"/>
          <p:nvPr/>
        </p:nvSpPr>
        <p:spPr>
          <a:xfrm>
            <a:off x="887160" y="2592922"/>
            <a:ext cx="8983798" cy="595352"/>
          </a:xfrm>
          <a:prstGeom prst="flowChartProcess">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a:ea typeface="Meiryo UI"/>
              </a:rPr>
              <a:t>個別最適な学びと主体的・対話的で深い学びの実現のため各学校における</a:t>
            </a:r>
            <a:r>
              <a:rPr lang="en-US" altLang="ja-JP" sz="1000" kern="0">
                <a:solidFill>
                  <a:prstClr val="black"/>
                </a:solidFill>
                <a:latin typeface="Meiryo UI"/>
                <a:ea typeface="Meiryo UI"/>
              </a:rPr>
              <a:t>I</a:t>
            </a:r>
            <a:r>
              <a:rPr kumimoji="1" lang="en-US" altLang="ja-JP" sz="1000" b="0" i="0" u="none" strike="noStrike" kern="0" cap="none" spc="0" normalizeH="0" baseline="0" noProof="0">
                <a:ln>
                  <a:noFill/>
                </a:ln>
                <a:solidFill>
                  <a:prstClr val="black"/>
                </a:solidFill>
                <a:effectLst/>
                <a:uLnTx/>
                <a:uFillTx/>
                <a:latin typeface="Meiryo UI"/>
                <a:ea typeface="Meiryo UI"/>
              </a:rPr>
              <a:t>CT</a:t>
            </a:r>
            <a:r>
              <a:rPr kumimoji="1" lang="ja-JP" altLang="en-US" sz="1000" b="0" i="0" u="none" strike="noStrike" kern="0" cap="none" spc="0" normalizeH="0" baseline="0" noProof="0">
                <a:ln>
                  <a:noFill/>
                </a:ln>
                <a:solidFill>
                  <a:prstClr val="black"/>
                </a:solidFill>
                <a:effectLst/>
                <a:uLnTx/>
                <a:uFillTx/>
                <a:latin typeface="Meiryo UI"/>
                <a:ea typeface="Meiryo UI"/>
              </a:rPr>
              <a:t>活用を推進する</a:t>
            </a:r>
            <a:endParaRPr kumimoji="1" lang="en-US" altLang="ja-JP" sz="1000" b="0" i="0" u="none" strike="noStrike" kern="0" cap="none" spc="0" normalizeH="0" baseline="0" noProof="0">
              <a:ln>
                <a:noFill/>
              </a:ln>
              <a:solidFill>
                <a:prstClr val="black"/>
              </a:solidFill>
              <a:effectLst/>
              <a:uLnTx/>
              <a:uFillTx/>
              <a:latin typeface="Meiryo UI"/>
              <a:ea typeface="Meiryo UI"/>
            </a:endParaRPr>
          </a:p>
        </p:txBody>
      </p:sp>
      <p:cxnSp>
        <p:nvCxnSpPr>
          <p:cNvPr id="145" name="カギ線コネクタ 143">
            <a:extLst>
              <a:ext uri="{FF2B5EF4-FFF2-40B4-BE49-F238E27FC236}">
                <a16:creationId xmlns:a16="http://schemas.microsoft.com/office/drawing/2014/main" id="{8987EAF3-72BD-CD51-C6FA-C41D609F497E}"/>
              </a:ext>
            </a:extLst>
          </p:cNvPr>
          <p:cNvCxnSpPr>
            <a:cxnSpLocks/>
            <a:stCxn id="144" idx="0"/>
            <a:endCxn id="134" idx="2"/>
          </p:cNvCxnSpPr>
          <p:nvPr/>
        </p:nvCxnSpPr>
        <p:spPr>
          <a:xfrm rot="16200000" flipV="1">
            <a:off x="4135210" y="1349072"/>
            <a:ext cx="138160" cy="2349539"/>
          </a:xfrm>
          <a:prstGeom prst="bentConnector3">
            <a:avLst>
              <a:gd name="adj1" fmla="val 50000"/>
            </a:avLst>
          </a:prstGeom>
          <a:noFill/>
          <a:ln w="12700" cap="flat" cmpd="sng" algn="ctr">
            <a:solidFill>
              <a:sysClr val="windowText" lastClr="000000"/>
            </a:solidFill>
            <a:prstDash val="solid"/>
            <a:miter lim="800000"/>
          </a:ln>
          <a:effectLst/>
        </p:spPr>
      </p:cxnSp>
      <p:sp>
        <p:nvSpPr>
          <p:cNvPr id="146" name="テキスト ボックス 145">
            <a:extLst>
              <a:ext uri="{FF2B5EF4-FFF2-40B4-BE49-F238E27FC236}">
                <a16:creationId xmlns:a16="http://schemas.microsoft.com/office/drawing/2014/main" id="{C68EBF7C-EDCE-3BBF-B140-32F8DB495163}"/>
              </a:ext>
            </a:extLst>
          </p:cNvPr>
          <p:cNvSpPr txBox="1"/>
          <p:nvPr/>
        </p:nvSpPr>
        <p:spPr>
          <a:xfrm>
            <a:off x="887160" y="3387154"/>
            <a:ext cx="8983798" cy="522875"/>
          </a:xfrm>
          <a:prstGeom prst="rect">
            <a:avLst/>
          </a:prstGeom>
          <a:solidFill>
            <a:schemeClr val="bg1"/>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a:ea typeface="Meiryo UI"/>
              </a:rPr>
              <a:t>学校ごとの</a:t>
            </a:r>
            <a:r>
              <a:rPr kumimoji="1" lang="en-US" altLang="ja-JP" sz="1000" b="0" i="0" u="none" strike="noStrike" kern="0" cap="none" spc="0" normalizeH="0" baseline="0" noProof="0">
                <a:ln>
                  <a:noFill/>
                </a:ln>
                <a:solidFill>
                  <a:prstClr val="black"/>
                </a:solidFill>
                <a:effectLst/>
                <a:uLnTx/>
                <a:uFillTx/>
                <a:latin typeface="Meiryo UI"/>
                <a:ea typeface="Meiryo UI"/>
              </a:rPr>
              <a:t>ICT</a:t>
            </a:r>
            <a:r>
              <a:rPr kumimoji="1" lang="ja-JP" altLang="en-US" sz="1000" b="0" i="0" u="none" strike="noStrike" kern="0" cap="none" spc="0" normalizeH="0" baseline="0" noProof="0">
                <a:ln>
                  <a:noFill/>
                </a:ln>
                <a:solidFill>
                  <a:prstClr val="black"/>
                </a:solidFill>
                <a:effectLst/>
                <a:uLnTx/>
                <a:uFillTx/>
                <a:latin typeface="Meiryo UI"/>
                <a:ea typeface="Meiryo UI"/>
              </a:rPr>
              <a:t>活用状況</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prstClr val="black"/>
                </a:solidFill>
                <a:effectLst/>
                <a:uLnTx/>
                <a:uFillTx/>
                <a:latin typeface="Meiryo UI"/>
                <a:ea typeface="Meiryo UI"/>
              </a:rPr>
              <a:t>【KPI</a:t>
            </a:r>
            <a:r>
              <a:rPr kumimoji="1" lang="ja-JP" altLang="en-US" sz="1000" b="0" i="0" u="none" strike="noStrike" kern="0" cap="none" spc="0" normalizeH="0" baseline="0" noProof="0">
                <a:ln>
                  <a:noFill/>
                </a:ln>
                <a:solidFill>
                  <a:prstClr val="black"/>
                </a:solidFill>
                <a:effectLst/>
                <a:uLnTx/>
                <a:uFillTx/>
                <a:latin typeface="Meiryo UI"/>
                <a:ea typeface="Meiryo UI"/>
              </a:rPr>
              <a:t>：</a:t>
            </a:r>
            <a:r>
              <a:rPr kumimoji="1" lang="en-US" altLang="ja-JP" sz="1000" b="0" i="0" u="none" strike="noStrike" kern="0" cap="none" spc="0" normalizeH="0" baseline="0" noProof="0">
                <a:ln>
                  <a:noFill/>
                </a:ln>
                <a:solidFill>
                  <a:prstClr val="black"/>
                </a:solidFill>
                <a:effectLst/>
                <a:uLnTx/>
                <a:uFillTx/>
                <a:latin typeface="Meiryo UI"/>
                <a:ea typeface="Meiryo UI"/>
              </a:rPr>
              <a:t>DAU</a:t>
            </a:r>
            <a:r>
              <a:rPr kumimoji="1" lang="ja-JP" altLang="en-US" sz="1000" b="0" i="0" u="none" strike="noStrike" kern="0" cap="none" spc="0" normalizeH="0" baseline="0" noProof="0">
                <a:ln>
                  <a:noFill/>
                </a:ln>
                <a:solidFill>
                  <a:prstClr val="black"/>
                </a:solidFill>
                <a:effectLst/>
                <a:uLnTx/>
                <a:uFillTx/>
                <a:latin typeface="Meiryo UI"/>
                <a:ea typeface="Meiryo UI"/>
              </a:rPr>
              <a:t>（ロイロノート、デジタルドリル</a:t>
            </a:r>
            <a:r>
              <a:rPr kumimoji="1" lang="en-US" altLang="ja-JP" sz="1000" b="0" i="0" u="none" strike="noStrike" kern="0" cap="none" spc="0" normalizeH="0" baseline="0" noProof="0">
                <a:ln>
                  <a:noFill/>
                </a:ln>
                <a:solidFill>
                  <a:prstClr val="black"/>
                </a:solidFill>
                <a:effectLst/>
                <a:uLnTx/>
                <a:uFillTx/>
                <a:latin typeface="Meiryo UI"/>
                <a:ea typeface="Meiryo UI"/>
              </a:rPr>
              <a:t>】</a:t>
            </a:r>
          </a:p>
        </p:txBody>
      </p:sp>
      <p:cxnSp>
        <p:nvCxnSpPr>
          <p:cNvPr id="149" name="カギ線コネクタ 134">
            <a:extLst>
              <a:ext uri="{FF2B5EF4-FFF2-40B4-BE49-F238E27FC236}">
                <a16:creationId xmlns:a16="http://schemas.microsoft.com/office/drawing/2014/main" id="{8197925A-F509-9EB7-A651-D6C6C9A33976}"/>
              </a:ext>
            </a:extLst>
          </p:cNvPr>
          <p:cNvCxnSpPr>
            <a:cxnSpLocks/>
            <a:stCxn id="134" idx="0"/>
            <a:endCxn id="132" idx="2"/>
          </p:cNvCxnSpPr>
          <p:nvPr/>
        </p:nvCxnSpPr>
        <p:spPr>
          <a:xfrm rot="5400000" flipH="1" flipV="1">
            <a:off x="4098805" y="768826"/>
            <a:ext cx="210969" cy="2349539"/>
          </a:xfrm>
          <a:prstGeom prst="bentConnector3">
            <a:avLst>
              <a:gd name="adj1" fmla="val 50000"/>
            </a:avLst>
          </a:prstGeom>
          <a:noFill/>
          <a:ln w="12700" cap="flat" cmpd="sng" algn="ctr">
            <a:solidFill>
              <a:sysClr val="windowText" lastClr="000000"/>
            </a:solidFill>
            <a:prstDash val="solid"/>
            <a:miter lim="800000"/>
          </a:ln>
          <a:effectLst/>
        </p:spPr>
      </p:cxnSp>
      <p:sp>
        <p:nvSpPr>
          <p:cNvPr id="151" name="テキスト ボックス 150">
            <a:extLst>
              <a:ext uri="{FF2B5EF4-FFF2-40B4-BE49-F238E27FC236}">
                <a16:creationId xmlns:a16="http://schemas.microsoft.com/office/drawing/2014/main" id="{043CD0ED-2EB7-EB05-036F-10A9806838FE}"/>
              </a:ext>
            </a:extLst>
          </p:cNvPr>
          <p:cNvSpPr txBox="1"/>
          <p:nvPr/>
        </p:nvSpPr>
        <p:spPr>
          <a:xfrm>
            <a:off x="878940" y="4122240"/>
            <a:ext cx="3987725" cy="266714"/>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a:ln>
                  <a:noFill/>
                </a:ln>
                <a:solidFill>
                  <a:prstClr val="black"/>
                </a:solidFill>
                <a:effectLst/>
                <a:uLnTx/>
                <a:uFillTx/>
                <a:latin typeface="Meiryo UI"/>
                <a:ea typeface="Meiryo UI"/>
              </a:rPr>
              <a:t>【</a:t>
            </a:r>
            <a:r>
              <a:rPr kumimoji="1" lang="ja-JP" altLang="en-US" sz="1000" b="1" i="0" u="none" strike="noStrike" kern="0" cap="none" spc="0" normalizeH="0" baseline="0" noProof="0">
                <a:ln>
                  <a:noFill/>
                </a:ln>
                <a:solidFill>
                  <a:prstClr val="black"/>
                </a:solidFill>
                <a:effectLst/>
                <a:uLnTx/>
                <a:uFillTx/>
                <a:latin typeface="Meiryo UI"/>
                <a:ea typeface="Meiryo UI"/>
              </a:rPr>
              <a:t>人的要因</a:t>
            </a:r>
            <a:r>
              <a:rPr kumimoji="1" lang="en-US" altLang="ja-JP" sz="1000" b="1" i="0" u="none" strike="noStrike" kern="0" cap="none" spc="0" normalizeH="0" baseline="0" noProof="0">
                <a:ln>
                  <a:noFill/>
                </a:ln>
                <a:solidFill>
                  <a:prstClr val="black"/>
                </a:solidFill>
                <a:effectLst/>
                <a:uLnTx/>
                <a:uFillTx/>
                <a:latin typeface="Meiryo UI"/>
                <a:ea typeface="Meiryo UI"/>
              </a:rPr>
              <a:t>】</a:t>
            </a:r>
          </a:p>
        </p:txBody>
      </p:sp>
      <p:cxnSp>
        <p:nvCxnSpPr>
          <p:cNvPr id="152" name="カギ線コネクタ 159">
            <a:extLst>
              <a:ext uri="{FF2B5EF4-FFF2-40B4-BE49-F238E27FC236}">
                <a16:creationId xmlns:a16="http://schemas.microsoft.com/office/drawing/2014/main" id="{BC838A4E-9594-3C81-F15B-3876D881C3D2}"/>
              </a:ext>
            </a:extLst>
          </p:cNvPr>
          <p:cNvCxnSpPr>
            <a:cxnSpLocks/>
            <a:stCxn id="151" idx="0"/>
            <a:endCxn id="146" idx="2"/>
          </p:cNvCxnSpPr>
          <p:nvPr/>
        </p:nvCxnSpPr>
        <p:spPr>
          <a:xfrm rot="5400000" flipH="1" flipV="1">
            <a:off x="4019826" y="2763007"/>
            <a:ext cx="212211" cy="2506256"/>
          </a:xfrm>
          <a:prstGeom prst="bentConnector3">
            <a:avLst>
              <a:gd name="adj1" fmla="val 50000"/>
            </a:avLst>
          </a:prstGeom>
          <a:noFill/>
          <a:ln w="12700" cap="flat" cmpd="sng" algn="ctr">
            <a:solidFill>
              <a:sysClr val="windowText" lastClr="000000"/>
            </a:solidFill>
            <a:prstDash val="solid"/>
            <a:miter lim="800000"/>
          </a:ln>
          <a:effectLst/>
        </p:spPr>
      </p:cxnSp>
      <p:sp>
        <p:nvSpPr>
          <p:cNvPr id="153" name="テキスト ボックス 152">
            <a:extLst>
              <a:ext uri="{FF2B5EF4-FFF2-40B4-BE49-F238E27FC236}">
                <a16:creationId xmlns:a16="http://schemas.microsoft.com/office/drawing/2014/main" id="{A9352C9B-3DC8-7195-30F3-2B020B9CD288}"/>
              </a:ext>
            </a:extLst>
          </p:cNvPr>
          <p:cNvSpPr txBox="1"/>
          <p:nvPr/>
        </p:nvSpPr>
        <p:spPr>
          <a:xfrm>
            <a:off x="4897165" y="4122240"/>
            <a:ext cx="2977007" cy="266714"/>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a:ln>
                  <a:noFill/>
                </a:ln>
                <a:solidFill>
                  <a:prstClr val="black"/>
                </a:solidFill>
                <a:effectLst/>
                <a:uLnTx/>
                <a:uFillTx/>
                <a:latin typeface="Meiryo UI"/>
                <a:ea typeface="Meiryo UI"/>
              </a:rPr>
              <a:t>【</a:t>
            </a:r>
            <a:r>
              <a:rPr kumimoji="1" lang="ja-JP" altLang="en-US" sz="1000" b="1" i="0" u="none" strike="noStrike" kern="0" cap="none" spc="0" normalizeH="0" baseline="0" noProof="0">
                <a:ln>
                  <a:noFill/>
                </a:ln>
                <a:solidFill>
                  <a:prstClr val="black"/>
                </a:solidFill>
                <a:effectLst/>
                <a:uLnTx/>
                <a:uFillTx/>
                <a:latin typeface="Meiryo UI"/>
                <a:ea typeface="Meiryo UI"/>
              </a:rPr>
              <a:t>基本事項</a:t>
            </a:r>
            <a:r>
              <a:rPr kumimoji="1" lang="en-US" altLang="ja-JP" sz="1000" b="1" i="0" u="none" strike="noStrike" kern="0" cap="none" spc="0" normalizeH="0" baseline="0" noProof="0">
                <a:ln>
                  <a:noFill/>
                </a:ln>
                <a:solidFill>
                  <a:prstClr val="black"/>
                </a:solidFill>
                <a:effectLst/>
                <a:uLnTx/>
                <a:uFillTx/>
                <a:latin typeface="Meiryo UI"/>
                <a:ea typeface="Meiryo UI"/>
              </a:rPr>
              <a:t>】</a:t>
            </a:r>
          </a:p>
        </p:txBody>
      </p:sp>
      <p:cxnSp>
        <p:nvCxnSpPr>
          <p:cNvPr id="154" name="カギ線コネクタ 169">
            <a:extLst>
              <a:ext uri="{FF2B5EF4-FFF2-40B4-BE49-F238E27FC236}">
                <a16:creationId xmlns:a16="http://schemas.microsoft.com/office/drawing/2014/main" id="{A5626155-3B7B-E8AB-5B17-D818EE997F6C}"/>
              </a:ext>
            </a:extLst>
          </p:cNvPr>
          <p:cNvCxnSpPr>
            <a:cxnSpLocks/>
            <a:stCxn id="153" idx="0"/>
            <a:endCxn id="146" idx="2"/>
          </p:cNvCxnSpPr>
          <p:nvPr/>
        </p:nvCxnSpPr>
        <p:spPr>
          <a:xfrm rot="16200000" flipV="1">
            <a:off x="5776259" y="3512830"/>
            <a:ext cx="212211" cy="1006610"/>
          </a:xfrm>
          <a:prstGeom prst="bentConnector3">
            <a:avLst>
              <a:gd name="adj1" fmla="val 50000"/>
            </a:avLst>
          </a:prstGeom>
          <a:noFill/>
          <a:ln w="12700" cap="flat" cmpd="sng" algn="ctr">
            <a:solidFill>
              <a:sysClr val="windowText" lastClr="000000"/>
            </a:solidFill>
            <a:prstDash val="solid"/>
            <a:miter lim="800000"/>
          </a:ln>
          <a:effectLst/>
        </p:spPr>
      </p:cxnSp>
      <p:sp>
        <p:nvSpPr>
          <p:cNvPr id="155" name="テキスト ボックス 154">
            <a:extLst>
              <a:ext uri="{FF2B5EF4-FFF2-40B4-BE49-F238E27FC236}">
                <a16:creationId xmlns:a16="http://schemas.microsoft.com/office/drawing/2014/main" id="{0AFD8D25-7309-AD24-14B7-3CC4D872D750}"/>
              </a:ext>
            </a:extLst>
          </p:cNvPr>
          <p:cNvSpPr txBox="1"/>
          <p:nvPr/>
        </p:nvSpPr>
        <p:spPr>
          <a:xfrm>
            <a:off x="7903477" y="4122240"/>
            <a:ext cx="1967482" cy="266714"/>
          </a:xfrm>
          <a:prstGeom prst="rect">
            <a:avLst/>
          </a:prstGeom>
          <a:solidFill>
            <a:srgbClr val="FFFFFF"/>
          </a:solidFill>
          <a:ln>
            <a:solidFill>
              <a:sysClr val="windowText" lastClr="000000"/>
            </a:solidFill>
          </a:ln>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a:ln>
                  <a:noFill/>
                </a:ln>
                <a:solidFill>
                  <a:prstClr val="black"/>
                </a:solidFill>
                <a:effectLst/>
                <a:uLnTx/>
                <a:uFillTx/>
                <a:latin typeface="Meiryo UI"/>
                <a:ea typeface="Meiryo UI"/>
              </a:rPr>
              <a:t>【ICT</a:t>
            </a:r>
            <a:r>
              <a:rPr kumimoji="1" lang="ja-JP" altLang="en-US" sz="1000" b="1" i="0" u="none" strike="noStrike" kern="0" cap="none" spc="0" normalizeH="0" baseline="0" noProof="0">
                <a:ln>
                  <a:noFill/>
                </a:ln>
                <a:solidFill>
                  <a:prstClr val="black"/>
                </a:solidFill>
                <a:effectLst/>
                <a:uLnTx/>
                <a:uFillTx/>
                <a:latin typeface="Meiryo UI"/>
                <a:ea typeface="Meiryo UI"/>
              </a:rPr>
              <a:t>環境要因</a:t>
            </a:r>
            <a:r>
              <a:rPr kumimoji="1" lang="en-US" altLang="ja-JP" sz="1000" b="1" i="0" u="none" strike="noStrike" kern="0" cap="none" spc="0" normalizeH="0" baseline="0" noProof="0">
                <a:ln>
                  <a:noFill/>
                </a:ln>
                <a:solidFill>
                  <a:prstClr val="black"/>
                </a:solidFill>
                <a:effectLst/>
                <a:uLnTx/>
                <a:uFillTx/>
                <a:latin typeface="Meiryo UI"/>
                <a:ea typeface="Meiryo UI"/>
              </a:rPr>
              <a:t>】</a:t>
            </a:r>
          </a:p>
        </p:txBody>
      </p:sp>
      <p:cxnSp>
        <p:nvCxnSpPr>
          <p:cNvPr id="156" name="カギ線コネクタ 177">
            <a:extLst>
              <a:ext uri="{FF2B5EF4-FFF2-40B4-BE49-F238E27FC236}">
                <a16:creationId xmlns:a16="http://schemas.microsoft.com/office/drawing/2014/main" id="{75EF52DF-F558-708E-03BB-FECB48D4FCB7}"/>
              </a:ext>
            </a:extLst>
          </p:cNvPr>
          <p:cNvCxnSpPr>
            <a:cxnSpLocks/>
            <a:stCxn id="155" idx="0"/>
            <a:endCxn id="146" idx="2"/>
          </p:cNvCxnSpPr>
          <p:nvPr/>
        </p:nvCxnSpPr>
        <p:spPr>
          <a:xfrm rot="16200000" flipV="1">
            <a:off x="7027034" y="2262055"/>
            <a:ext cx="212211" cy="3508159"/>
          </a:xfrm>
          <a:prstGeom prst="bentConnector3">
            <a:avLst>
              <a:gd name="adj1" fmla="val 50000"/>
            </a:avLst>
          </a:prstGeom>
          <a:noFill/>
          <a:ln w="12700" cap="flat" cmpd="sng" algn="ctr">
            <a:solidFill>
              <a:sysClr val="windowText" lastClr="000000"/>
            </a:solidFill>
            <a:prstDash val="solid"/>
            <a:miter lim="800000"/>
          </a:ln>
          <a:effectLst/>
        </p:spPr>
      </p:cxnSp>
      <p:sp>
        <p:nvSpPr>
          <p:cNvPr id="157" name="正方形/長方形 156">
            <a:extLst>
              <a:ext uri="{FF2B5EF4-FFF2-40B4-BE49-F238E27FC236}">
                <a16:creationId xmlns:a16="http://schemas.microsoft.com/office/drawing/2014/main" id="{E4934BD7-7050-1964-3C76-28B28EFE03E9}"/>
              </a:ext>
            </a:extLst>
          </p:cNvPr>
          <p:cNvSpPr/>
          <p:nvPr/>
        </p:nvSpPr>
        <p:spPr>
          <a:xfrm>
            <a:off x="878941"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信頼関係</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児童生徒→教師</a:t>
            </a:r>
          </a:p>
        </p:txBody>
      </p:sp>
      <p:sp>
        <p:nvSpPr>
          <p:cNvPr id="158" name="正方形/長方形 157">
            <a:extLst>
              <a:ext uri="{FF2B5EF4-FFF2-40B4-BE49-F238E27FC236}">
                <a16:creationId xmlns:a16="http://schemas.microsoft.com/office/drawing/2014/main" id="{29D49130-9C5B-ACC1-B411-4FB7F07A1DFB}"/>
              </a:ext>
            </a:extLst>
          </p:cNvPr>
          <p:cNvSpPr/>
          <p:nvPr/>
        </p:nvSpPr>
        <p:spPr>
          <a:xfrm>
            <a:off x="1889662"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研修回数</a:t>
            </a:r>
          </a:p>
        </p:txBody>
      </p:sp>
      <p:sp>
        <p:nvSpPr>
          <p:cNvPr id="159" name="正方形/長方形 158">
            <a:extLst>
              <a:ext uri="{FF2B5EF4-FFF2-40B4-BE49-F238E27FC236}">
                <a16:creationId xmlns:a16="http://schemas.microsoft.com/office/drawing/2014/main" id="{27D186AC-D258-EED7-3098-23F2091BB5E2}"/>
              </a:ext>
            </a:extLst>
          </p:cNvPr>
          <p:cNvSpPr/>
          <p:nvPr/>
        </p:nvSpPr>
        <p:spPr>
          <a:xfrm>
            <a:off x="2892164"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外部人材による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研修回数①</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正方形/長方形 159">
            <a:extLst>
              <a:ext uri="{FF2B5EF4-FFF2-40B4-BE49-F238E27FC236}">
                <a16:creationId xmlns:a16="http://schemas.microsoft.com/office/drawing/2014/main" id="{C28B3806-C97B-1961-D040-1CC19B81C766}"/>
              </a:ext>
            </a:extLst>
          </p:cNvPr>
          <p:cNvSpPr/>
          <p:nvPr/>
        </p:nvSpPr>
        <p:spPr>
          <a:xfrm>
            <a:off x="3894666"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外部人材による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研修回数②</a:t>
            </a:r>
          </a:p>
        </p:txBody>
      </p:sp>
      <p:sp>
        <p:nvSpPr>
          <p:cNvPr id="161" name="正方形/長方形 160">
            <a:extLst>
              <a:ext uri="{FF2B5EF4-FFF2-40B4-BE49-F238E27FC236}">
                <a16:creationId xmlns:a16="http://schemas.microsoft.com/office/drawing/2014/main" id="{24736DEE-F829-2E3B-DF1D-47EFAC47A1D3}"/>
              </a:ext>
            </a:extLst>
          </p:cNvPr>
          <p:cNvSpPr/>
          <p:nvPr/>
        </p:nvSpPr>
        <p:spPr>
          <a:xfrm>
            <a:off x="4897168"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教員情報①</a:t>
            </a:r>
          </a:p>
        </p:txBody>
      </p:sp>
      <p:sp>
        <p:nvSpPr>
          <p:cNvPr id="162" name="正方形/長方形 161">
            <a:extLst>
              <a:ext uri="{FF2B5EF4-FFF2-40B4-BE49-F238E27FC236}">
                <a16:creationId xmlns:a16="http://schemas.microsoft.com/office/drawing/2014/main" id="{6D34BB5B-934D-9CF6-B8C6-AACDDE20B651}"/>
              </a:ext>
            </a:extLst>
          </p:cNvPr>
          <p:cNvSpPr/>
          <p:nvPr/>
        </p:nvSpPr>
        <p:spPr>
          <a:xfrm>
            <a:off x="5899670"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教員情報②</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正方形/長方形 162">
            <a:extLst>
              <a:ext uri="{FF2B5EF4-FFF2-40B4-BE49-F238E27FC236}">
                <a16:creationId xmlns:a16="http://schemas.microsoft.com/office/drawing/2014/main" id="{13D16404-FD58-83F0-2952-73A2755C103F}"/>
              </a:ext>
            </a:extLst>
          </p:cNvPr>
          <p:cNvSpPr/>
          <p:nvPr/>
        </p:nvSpPr>
        <p:spPr>
          <a:xfrm>
            <a:off x="6902172"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学校規模</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正方形/長方形 163">
            <a:extLst>
              <a:ext uri="{FF2B5EF4-FFF2-40B4-BE49-F238E27FC236}">
                <a16:creationId xmlns:a16="http://schemas.microsoft.com/office/drawing/2014/main" id="{86DD271A-938C-B6D2-CA98-FC906C5B21FD}"/>
              </a:ext>
            </a:extLst>
          </p:cNvPr>
          <p:cNvSpPr/>
          <p:nvPr/>
        </p:nvSpPr>
        <p:spPr>
          <a:xfrm>
            <a:off x="7904674" y="4444605"/>
            <a:ext cx="972000" cy="530917"/>
          </a:xfrm>
          <a:prstGeom prst="rect">
            <a:avLst/>
          </a:prstGeom>
          <a:solidFill>
            <a:schemeClr val="bg1"/>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NW</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環境</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正方形/長方形 164">
            <a:extLst>
              <a:ext uri="{FF2B5EF4-FFF2-40B4-BE49-F238E27FC236}">
                <a16:creationId xmlns:a16="http://schemas.microsoft.com/office/drawing/2014/main" id="{0884E2EA-23A5-DD14-3DD1-1891B2216442}"/>
              </a:ext>
            </a:extLst>
          </p:cNvPr>
          <p:cNvSpPr/>
          <p:nvPr/>
        </p:nvSpPr>
        <p:spPr>
          <a:xfrm>
            <a:off x="8907177" y="4444605"/>
            <a:ext cx="972000" cy="530917"/>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データ案</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タブレットの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持ち帰りの有無</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正方形/長方形 165">
            <a:extLst>
              <a:ext uri="{FF2B5EF4-FFF2-40B4-BE49-F238E27FC236}">
                <a16:creationId xmlns:a16="http://schemas.microsoft.com/office/drawing/2014/main" id="{A87DE31C-8F29-C94A-FB58-7AFF903918C0}"/>
              </a:ext>
            </a:extLst>
          </p:cNvPr>
          <p:cNvSpPr/>
          <p:nvPr/>
        </p:nvSpPr>
        <p:spPr>
          <a:xfrm>
            <a:off x="878941" y="5956300"/>
            <a:ext cx="972000"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→他部署</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生徒指導を所管している組織との</a:t>
            </a:r>
            <a:b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連携強化</a:t>
            </a:r>
          </a:p>
        </p:txBody>
      </p:sp>
      <p:sp>
        <p:nvSpPr>
          <p:cNvPr id="167" name="正方形/長方形 166">
            <a:extLst>
              <a:ext uri="{FF2B5EF4-FFF2-40B4-BE49-F238E27FC236}">
                <a16:creationId xmlns:a16="http://schemas.microsoft.com/office/drawing/2014/main" id="{06E70200-527E-89E7-A133-06A914791A60}"/>
              </a:ext>
            </a:extLst>
          </p:cNvPr>
          <p:cNvSpPr/>
          <p:nvPr/>
        </p:nvSpPr>
        <p:spPr>
          <a:xfrm>
            <a:off x="878941"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・全国学調</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・児童生徒質問紙</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正方形/長方形 167">
            <a:extLst>
              <a:ext uri="{FF2B5EF4-FFF2-40B4-BE49-F238E27FC236}">
                <a16:creationId xmlns:a16="http://schemas.microsoft.com/office/drawing/2014/main" id="{9A3C244F-6E18-94EF-918A-80F5CAE818D8}"/>
              </a:ext>
            </a:extLst>
          </p:cNvPr>
          <p:cNvSpPr/>
          <p:nvPr/>
        </p:nvSpPr>
        <p:spPr>
          <a:xfrm>
            <a:off x="1889662"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学校ごとの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研修参加回数</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正方形/長方形 168">
            <a:extLst>
              <a:ext uri="{FF2B5EF4-FFF2-40B4-BE49-F238E27FC236}">
                <a16:creationId xmlns:a16="http://schemas.microsoft.com/office/drawing/2014/main" id="{5DB7CBA9-D7F3-B958-41D6-7ECC72A50260}"/>
              </a:ext>
            </a:extLst>
          </p:cNvPr>
          <p:cNvSpPr/>
          <p:nvPr/>
        </p:nvSpPr>
        <p:spPr>
          <a:xfrm>
            <a:off x="2892164"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指導主事の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派遣回数</a:t>
            </a:r>
          </a:p>
        </p:txBody>
      </p:sp>
      <p:sp>
        <p:nvSpPr>
          <p:cNvPr id="170" name="正方形/長方形 169">
            <a:extLst>
              <a:ext uri="{FF2B5EF4-FFF2-40B4-BE49-F238E27FC236}">
                <a16:creationId xmlns:a16="http://schemas.microsoft.com/office/drawing/2014/main" id="{B546C4A0-A44B-6D51-DDE6-BA6AE489D9E8}"/>
              </a:ext>
            </a:extLst>
          </p:cNvPr>
          <p:cNvSpPr/>
          <p:nvPr/>
        </p:nvSpPr>
        <p:spPr>
          <a:xfrm>
            <a:off x="4897168"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年齢</a:t>
            </a:r>
          </a:p>
        </p:txBody>
      </p:sp>
      <p:sp>
        <p:nvSpPr>
          <p:cNvPr id="171" name="正方形/長方形 170">
            <a:extLst>
              <a:ext uri="{FF2B5EF4-FFF2-40B4-BE49-F238E27FC236}">
                <a16:creationId xmlns:a16="http://schemas.microsoft.com/office/drawing/2014/main" id="{E07EA662-1EED-82A0-9FE6-D25A63053E4F}"/>
              </a:ext>
            </a:extLst>
          </p:cNvPr>
          <p:cNvSpPr/>
          <p:nvPr/>
        </p:nvSpPr>
        <p:spPr>
          <a:xfrm>
            <a:off x="5899670"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172" name="正方形/長方形 171">
            <a:extLst>
              <a:ext uri="{FF2B5EF4-FFF2-40B4-BE49-F238E27FC236}">
                <a16:creationId xmlns:a16="http://schemas.microsoft.com/office/drawing/2014/main" id="{9FDDE67C-D128-B025-612A-555B579EF571}"/>
              </a:ext>
            </a:extLst>
          </p:cNvPr>
          <p:cNvSpPr/>
          <p:nvPr/>
        </p:nvSpPr>
        <p:spPr>
          <a:xfrm>
            <a:off x="6902172"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教員数・</a:t>
            </a:r>
            <a:endParaRPr lang="en-US" altLang="ja-JP" sz="800"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児童生徒数</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正方形/長方形 172">
            <a:extLst>
              <a:ext uri="{FF2B5EF4-FFF2-40B4-BE49-F238E27FC236}">
                <a16:creationId xmlns:a16="http://schemas.microsoft.com/office/drawing/2014/main" id="{54303ED0-3A3C-BBBF-3606-5599529D23D7}"/>
              </a:ext>
            </a:extLst>
          </p:cNvPr>
          <p:cNvSpPr/>
          <p:nvPr/>
        </p:nvSpPr>
        <p:spPr>
          <a:xfrm>
            <a:off x="7904674" y="5173152"/>
            <a:ext cx="972000" cy="579600"/>
          </a:xfrm>
          <a:prstGeom prst="rect">
            <a:avLst/>
          </a:prstGeom>
          <a:solidFill>
            <a:schemeClr val="bg1"/>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各学校における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通信速度</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173">
            <a:extLst>
              <a:ext uri="{FF2B5EF4-FFF2-40B4-BE49-F238E27FC236}">
                <a16:creationId xmlns:a16="http://schemas.microsoft.com/office/drawing/2014/main" id="{65AFE0F4-D3E3-85AD-1038-EA64A1D4EDA2}"/>
              </a:ext>
            </a:extLst>
          </p:cNvPr>
          <p:cNvSpPr/>
          <p:nvPr/>
        </p:nvSpPr>
        <p:spPr>
          <a:xfrm>
            <a:off x="8907177"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rPr>
              <a:t>持ち帰り状況</a:t>
            </a:r>
            <a:endParaRPr kumimoji="1" lang="en-US" altLang="ja-JP" sz="800" b="0" i="0" u="none" strike="noStrike" kern="0" cap="none" spc="0" normalizeH="0" baseline="0" noProof="0">
              <a:ln>
                <a:noFill/>
              </a:ln>
              <a:solidFill>
                <a:prstClr val="black"/>
              </a:solidFill>
              <a:effectLst/>
              <a:uLnTx/>
              <a:uFillTx/>
              <a:latin typeface="Meiryo UI"/>
              <a:ea typeface="Meiryo UI"/>
              <a:cs typeface="Meiryo UI" panose="020B0604030504040204" pitchFamily="50" charset="-128"/>
            </a:endParaRPr>
          </a:p>
        </p:txBody>
      </p:sp>
      <p:sp>
        <p:nvSpPr>
          <p:cNvPr id="175" name="正方形/長方形 174">
            <a:extLst>
              <a:ext uri="{FF2B5EF4-FFF2-40B4-BE49-F238E27FC236}">
                <a16:creationId xmlns:a16="http://schemas.microsoft.com/office/drawing/2014/main" id="{8D5E44D2-36E6-AA6D-F8E3-8B3AE7479EDC}"/>
              </a:ext>
            </a:extLst>
          </p:cNvPr>
          <p:cNvSpPr/>
          <p:nvPr/>
        </p:nvSpPr>
        <p:spPr>
          <a:xfrm>
            <a:off x="3894666" y="5173152"/>
            <a:ext cx="972000" cy="579600"/>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具体的データ</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指導員の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派遣回数</a:t>
            </a:r>
          </a:p>
        </p:txBody>
      </p:sp>
      <p:sp>
        <p:nvSpPr>
          <p:cNvPr id="176" name="正方形/長方形 175">
            <a:extLst>
              <a:ext uri="{FF2B5EF4-FFF2-40B4-BE49-F238E27FC236}">
                <a16:creationId xmlns:a16="http://schemas.microsoft.com/office/drawing/2014/main" id="{8287ACF5-C46F-5A75-0478-43839AE6598F}"/>
              </a:ext>
            </a:extLst>
          </p:cNvPr>
          <p:cNvSpPr/>
          <p:nvPr/>
        </p:nvSpPr>
        <p:spPr>
          <a:xfrm>
            <a:off x="1889661" y="5956300"/>
            <a:ext cx="971997"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→教員</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積極的な</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研修参加を促す</a:t>
            </a:r>
          </a:p>
        </p:txBody>
      </p:sp>
      <p:sp>
        <p:nvSpPr>
          <p:cNvPr id="177" name="正方形/長方形 176">
            <a:extLst>
              <a:ext uri="{FF2B5EF4-FFF2-40B4-BE49-F238E27FC236}">
                <a16:creationId xmlns:a16="http://schemas.microsoft.com/office/drawing/2014/main" id="{F235080E-7099-FEE2-8A6B-17DBA978F1E7}"/>
              </a:ext>
            </a:extLst>
          </p:cNvPr>
          <p:cNvSpPr/>
          <p:nvPr/>
        </p:nvSpPr>
        <p:spPr>
          <a:xfrm>
            <a:off x="2892161" y="5956300"/>
            <a:ext cx="972003"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積極的な</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研修実施を促す</a:t>
            </a:r>
          </a:p>
        </p:txBody>
      </p:sp>
      <p:sp>
        <p:nvSpPr>
          <p:cNvPr id="178" name="正方形/長方形 177">
            <a:extLst>
              <a:ext uri="{FF2B5EF4-FFF2-40B4-BE49-F238E27FC236}">
                <a16:creationId xmlns:a16="http://schemas.microsoft.com/office/drawing/2014/main" id="{2BDEB1E2-EB41-B575-BD5C-152978B1E861}"/>
              </a:ext>
            </a:extLst>
          </p:cNvPr>
          <p:cNvSpPr/>
          <p:nvPr/>
        </p:nvSpPr>
        <p:spPr>
          <a:xfrm>
            <a:off x="3894665" y="5956300"/>
            <a:ext cx="972000"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積極的な</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研修実施を促す</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正方形/長方形 178">
            <a:extLst>
              <a:ext uri="{FF2B5EF4-FFF2-40B4-BE49-F238E27FC236}">
                <a16:creationId xmlns:a16="http://schemas.microsoft.com/office/drawing/2014/main" id="{4C36A13F-658F-864A-A836-D4B3BE5FDF87}"/>
              </a:ext>
            </a:extLst>
          </p:cNvPr>
          <p:cNvSpPr/>
          <p:nvPr/>
        </p:nvSpPr>
        <p:spPr>
          <a:xfrm>
            <a:off x="4897165" y="5956300"/>
            <a:ext cx="972001"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逆説的に年齢が</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関係しない点を</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説明材料にする</a:t>
            </a:r>
          </a:p>
        </p:txBody>
      </p:sp>
      <p:sp>
        <p:nvSpPr>
          <p:cNvPr id="180" name="正方形/長方形 179">
            <a:extLst>
              <a:ext uri="{FF2B5EF4-FFF2-40B4-BE49-F238E27FC236}">
                <a16:creationId xmlns:a16="http://schemas.microsoft.com/office/drawing/2014/main" id="{A0587900-4E9B-1786-496E-7A277A420741}"/>
              </a:ext>
            </a:extLst>
          </p:cNvPr>
          <p:cNvSpPr/>
          <p:nvPr/>
        </p:nvSpPr>
        <p:spPr>
          <a:xfrm>
            <a:off x="5899669" y="5956300"/>
            <a:ext cx="971999"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逆説的に年齢が</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関係しない点を</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説明材料にする</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正方形/長方形 180">
            <a:extLst>
              <a:ext uri="{FF2B5EF4-FFF2-40B4-BE49-F238E27FC236}">
                <a16:creationId xmlns:a16="http://schemas.microsoft.com/office/drawing/2014/main" id="{ACC040FC-EACB-B01C-9E24-8826171D4A8F}"/>
              </a:ext>
            </a:extLst>
          </p:cNvPr>
          <p:cNvSpPr/>
          <p:nvPr/>
        </p:nvSpPr>
        <p:spPr>
          <a:xfrm>
            <a:off x="6902171" y="5956300"/>
            <a:ext cx="970802"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学校規模と</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活用率の関係</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→各校の支援策検討</a:t>
            </a:r>
          </a:p>
        </p:txBody>
      </p:sp>
      <p:sp>
        <p:nvSpPr>
          <p:cNvPr id="182" name="正方形/長方形 181">
            <a:extLst>
              <a:ext uri="{FF2B5EF4-FFF2-40B4-BE49-F238E27FC236}">
                <a16:creationId xmlns:a16="http://schemas.microsoft.com/office/drawing/2014/main" id="{E30A2371-2D28-90D9-F841-0D0F2BBE45BF}"/>
              </a:ext>
            </a:extLst>
          </p:cNvPr>
          <p:cNvSpPr/>
          <p:nvPr/>
        </p:nvSpPr>
        <p:spPr>
          <a:xfrm>
            <a:off x="7903477" y="5956300"/>
            <a:ext cx="973197" cy="817282"/>
          </a:xfrm>
          <a:prstGeom prst="rect">
            <a:avLst/>
          </a:prstGeom>
          <a:solidFill>
            <a:schemeClr val="bg1"/>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→通信業者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インフラ整備を実施</a:t>
            </a:r>
          </a:p>
        </p:txBody>
      </p:sp>
      <p:sp>
        <p:nvSpPr>
          <p:cNvPr id="183" name="正方形/長方形 182">
            <a:extLst>
              <a:ext uri="{FF2B5EF4-FFF2-40B4-BE49-F238E27FC236}">
                <a16:creationId xmlns:a16="http://schemas.microsoft.com/office/drawing/2014/main" id="{8320C1A5-C21F-B7E5-BA20-AA42948BFAFE}"/>
              </a:ext>
            </a:extLst>
          </p:cNvPr>
          <p:cNvSpPr/>
          <p:nvPr/>
        </p:nvSpPr>
        <p:spPr>
          <a:xfrm>
            <a:off x="8907176" y="5956300"/>
            <a:ext cx="963782" cy="817282"/>
          </a:xfrm>
          <a:prstGeom prst="rect">
            <a:avLst/>
          </a:prstGeom>
          <a:solidFill>
            <a:srgbClr val="FFFFFF"/>
          </a:solidFill>
          <a:ln w="952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→学校管理者</a:t>
            </a:r>
            <a:endParaRPr kumimoji="1" lang="en-US" altLang="ja-JP" sz="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ネクストアクション</a:t>
            </a:r>
            <a:r>
              <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持ち帰り推奨の</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説得材料にする</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家庭での活用法を検討</a:t>
            </a:r>
            <a:endParaRPr kumimoji="1" lang="en-US" altLang="ja-JP"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1" name="直線コネクタ 200">
            <a:extLst>
              <a:ext uri="{FF2B5EF4-FFF2-40B4-BE49-F238E27FC236}">
                <a16:creationId xmlns:a16="http://schemas.microsoft.com/office/drawing/2014/main" id="{F352106B-7388-DE9F-74CD-0D6098AE6F6B}"/>
              </a:ext>
            </a:extLst>
          </p:cNvPr>
          <p:cNvCxnSpPr>
            <a:stCxn id="144" idx="2"/>
            <a:endCxn id="146" idx="0"/>
          </p:cNvCxnSpPr>
          <p:nvPr/>
        </p:nvCxnSpPr>
        <p:spPr>
          <a:xfrm>
            <a:off x="5379059" y="3188274"/>
            <a:ext cx="0" cy="198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921CC18D-2D7D-FE12-D6CB-148EDED0B7DE}"/>
              </a:ext>
            </a:extLst>
          </p:cNvPr>
          <p:cNvSpPr/>
          <p:nvPr/>
        </p:nvSpPr>
        <p:spPr>
          <a:xfrm>
            <a:off x="887160" y="1249185"/>
            <a:ext cx="9001557" cy="2669507"/>
          </a:xfrm>
          <a:prstGeom prst="rect">
            <a:avLst/>
          </a:prstGeom>
          <a:solidFill>
            <a:srgbClr val="B6D3E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ステップ①　データ分析の目的設定</a:t>
            </a:r>
          </a:p>
        </p:txBody>
      </p:sp>
      <p:sp>
        <p:nvSpPr>
          <p:cNvPr id="5" name="正方形/長方形 4">
            <a:extLst>
              <a:ext uri="{FF2B5EF4-FFF2-40B4-BE49-F238E27FC236}">
                <a16:creationId xmlns:a16="http://schemas.microsoft.com/office/drawing/2014/main" id="{26D86343-F2A3-93F2-F807-6BB0597BF8F1}"/>
              </a:ext>
            </a:extLst>
          </p:cNvPr>
          <p:cNvSpPr/>
          <p:nvPr/>
        </p:nvSpPr>
        <p:spPr>
          <a:xfrm>
            <a:off x="887160" y="4108909"/>
            <a:ext cx="9001557" cy="860695"/>
          </a:xfrm>
          <a:prstGeom prst="rect">
            <a:avLst/>
          </a:prstGeom>
          <a:solidFill>
            <a:srgbClr val="B6D3E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ステップ②　データ分析の仮説設定</a:t>
            </a:r>
          </a:p>
        </p:txBody>
      </p:sp>
      <p:sp>
        <p:nvSpPr>
          <p:cNvPr id="6" name="正方形/長方形 5">
            <a:extLst>
              <a:ext uri="{FF2B5EF4-FFF2-40B4-BE49-F238E27FC236}">
                <a16:creationId xmlns:a16="http://schemas.microsoft.com/office/drawing/2014/main" id="{606F8BB0-F107-1B0F-E82D-6BCF36F6EAAB}"/>
              </a:ext>
            </a:extLst>
          </p:cNvPr>
          <p:cNvSpPr/>
          <p:nvPr/>
        </p:nvSpPr>
        <p:spPr>
          <a:xfrm>
            <a:off x="887160" y="5159821"/>
            <a:ext cx="9001557" cy="592931"/>
          </a:xfrm>
          <a:prstGeom prst="rect">
            <a:avLst/>
          </a:prstGeom>
          <a:solidFill>
            <a:srgbClr val="B6D3E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ステップ③　データ項目の設定</a:t>
            </a:r>
          </a:p>
        </p:txBody>
      </p:sp>
      <p:sp>
        <p:nvSpPr>
          <p:cNvPr id="7" name="正方形/長方形 6">
            <a:extLst>
              <a:ext uri="{FF2B5EF4-FFF2-40B4-BE49-F238E27FC236}">
                <a16:creationId xmlns:a16="http://schemas.microsoft.com/office/drawing/2014/main" id="{87768DE3-1CC9-DD1F-AD1F-B6111DD4E398}"/>
              </a:ext>
            </a:extLst>
          </p:cNvPr>
          <p:cNvSpPr/>
          <p:nvPr/>
        </p:nvSpPr>
        <p:spPr>
          <a:xfrm>
            <a:off x="887160" y="5950382"/>
            <a:ext cx="9001557" cy="817281"/>
          </a:xfrm>
          <a:prstGeom prst="rect">
            <a:avLst/>
          </a:prstGeom>
          <a:solidFill>
            <a:srgbClr val="B6D3E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ステップ②　データ分析の仮説設定</a:t>
            </a:r>
            <a:endParaRPr kumimoji="1" lang="en-US" altLang="ja-JP" sz="1600" b="1">
              <a:solidFill>
                <a:schemeClr val="tx1"/>
              </a:solidFill>
            </a:endParaRPr>
          </a:p>
        </p:txBody>
      </p:sp>
    </p:spTree>
    <p:extLst>
      <p:ext uri="{BB962C8B-B14F-4D97-AF65-F5344CB8AC3E}">
        <p14:creationId xmlns:p14="http://schemas.microsoft.com/office/powerpoint/2010/main" val="101202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538609"/>
          </a:xfrm>
        </p:spPr>
        <p:txBody>
          <a:bodyPr/>
          <a:lstStyle/>
          <a:p>
            <a:pPr marL="0" indent="0">
              <a:buNone/>
            </a:pPr>
            <a:r>
              <a:rPr lang="ja-JP" altLang="en-US" b="1"/>
              <a:t>① </a:t>
            </a:r>
            <a:r>
              <a:rPr lang="en-US" altLang="ja-JP" b="1"/>
              <a:t>- 1</a:t>
            </a:r>
            <a:r>
              <a:rPr lang="ja-JP" altLang="en-US" b="1"/>
              <a:t>　日常的に感じている課題の洗い出し</a:t>
            </a:r>
            <a:endParaRPr lang="en-US" altLang="ja-JP" b="1"/>
          </a:p>
          <a:p>
            <a:r>
              <a:rPr lang="ja-JP" altLang="en-US"/>
              <a:t>下の青枠に、日常的に感じている教育上の課題や、業務上の課題を自由に記入ください。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514056" cy="230832"/>
          </a:xfrm>
        </p:spPr>
        <p:txBody>
          <a:bodyPr/>
          <a:lstStyle/>
          <a:p>
            <a:r>
              <a:rPr kumimoji="1" lang="ja-JP" altLang="en-US"/>
              <a:t>データ分析のステップ①　データ分析の目的設定</a:t>
            </a:r>
          </a:p>
        </p:txBody>
      </p:sp>
      <p:sp>
        <p:nvSpPr>
          <p:cNvPr id="24" name="正方形/長方形 23">
            <a:extLst>
              <a:ext uri="{FF2B5EF4-FFF2-40B4-BE49-F238E27FC236}">
                <a16:creationId xmlns:a16="http://schemas.microsoft.com/office/drawing/2014/main" id="{A1ABE544-AB08-6625-5466-D9CD237DECB5}"/>
              </a:ext>
            </a:extLst>
          </p:cNvPr>
          <p:cNvSpPr/>
          <p:nvPr/>
        </p:nvSpPr>
        <p:spPr>
          <a:xfrm>
            <a:off x="344488" y="1368670"/>
            <a:ext cx="9217025" cy="1818312"/>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pPr marL="171450" indent="-171450">
              <a:buFont typeface="Arial" panose="020B0604020202020204" pitchFamily="34" charset="0"/>
              <a:buChar char="•"/>
            </a:pPr>
            <a:r>
              <a:rPr lang="ja-JP" altLang="en-US" sz="1100">
                <a:solidFill>
                  <a:schemeClr val="bg1">
                    <a:lumMod val="75000"/>
                  </a:schemeClr>
                </a:solidFill>
              </a:rPr>
              <a:t>不登校数が年々増加傾向にあり対策が必要</a:t>
            </a:r>
            <a:endParaRPr lang="en-US" altLang="ja-JP" sz="1100">
              <a:solidFill>
                <a:schemeClr val="bg1">
                  <a:lumMod val="75000"/>
                </a:schemeClr>
              </a:solidFill>
            </a:endParaRPr>
          </a:p>
          <a:p>
            <a:pPr marL="171450" indent="-171450">
              <a:buFont typeface="Arial" panose="020B0604020202020204" pitchFamily="34" charset="0"/>
              <a:buChar char="•"/>
            </a:pPr>
            <a:endParaRPr lang="en-US" altLang="ja-JP" sz="1100">
              <a:solidFill>
                <a:schemeClr val="bg1">
                  <a:lumMod val="75000"/>
                </a:schemeClr>
              </a:solidFill>
            </a:endParaRPr>
          </a:p>
          <a:p>
            <a:pPr marL="171450" indent="-171450">
              <a:buFont typeface="Arial" panose="020B0604020202020204" pitchFamily="34" charset="0"/>
              <a:buChar char="•"/>
            </a:pPr>
            <a:r>
              <a:rPr lang="ja-JP" altLang="en-US" sz="1100">
                <a:solidFill>
                  <a:schemeClr val="bg1">
                    <a:lumMod val="75000"/>
                  </a:schemeClr>
                </a:solidFill>
              </a:rPr>
              <a:t>児童生徒間の学力の差が大きい</a:t>
            </a:r>
            <a:endParaRPr lang="en-US" altLang="ja-JP" sz="1100">
              <a:solidFill>
                <a:schemeClr val="bg1">
                  <a:lumMod val="75000"/>
                </a:schemeClr>
              </a:solidFill>
            </a:endParaRPr>
          </a:p>
          <a:p>
            <a:pPr marL="171450" indent="-171450">
              <a:buFont typeface="Arial" panose="020B0604020202020204" pitchFamily="34" charset="0"/>
              <a:buChar char="•"/>
            </a:pPr>
            <a:endParaRPr lang="en-US" altLang="ja-JP" sz="1100">
              <a:solidFill>
                <a:schemeClr val="bg1">
                  <a:lumMod val="75000"/>
                </a:schemeClr>
              </a:solidFill>
            </a:endParaRPr>
          </a:p>
          <a:p>
            <a:pPr marL="171450" indent="-171450">
              <a:buFont typeface="Arial" panose="020B0604020202020204" pitchFamily="34" charset="0"/>
              <a:buChar char="•"/>
            </a:pPr>
            <a:r>
              <a:rPr lang="ja-JP" altLang="en-US" sz="1100">
                <a:solidFill>
                  <a:schemeClr val="bg1">
                    <a:lumMod val="75000"/>
                  </a:schemeClr>
                </a:solidFill>
              </a:rPr>
              <a:t>個別最適な学びの実現が求められているが、何をすればよいのかわからない</a:t>
            </a:r>
            <a:endParaRPr lang="en-US" altLang="ja-JP" sz="1100">
              <a:solidFill>
                <a:schemeClr val="bg1">
                  <a:lumMod val="75000"/>
                </a:schemeClr>
              </a:solidFill>
            </a:endParaRPr>
          </a:p>
        </p:txBody>
      </p:sp>
      <p:sp>
        <p:nvSpPr>
          <p:cNvPr id="27" name="テキスト ボックス 26">
            <a:extLst>
              <a:ext uri="{FF2B5EF4-FFF2-40B4-BE49-F238E27FC236}">
                <a16:creationId xmlns:a16="http://schemas.microsoft.com/office/drawing/2014/main" id="{08D64522-0066-BC47-DBC3-B68513350CAA}"/>
              </a:ext>
            </a:extLst>
          </p:cNvPr>
          <p:cNvSpPr txBox="1"/>
          <p:nvPr/>
        </p:nvSpPr>
        <p:spPr>
          <a:xfrm>
            <a:off x="5674360" y="6492206"/>
            <a:ext cx="3880602" cy="338554"/>
          </a:xfrm>
          <a:prstGeom prst="rect">
            <a:avLst/>
          </a:prstGeom>
          <a:noFill/>
        </p:spPr>
        <p:txBody>
          <a:bodyPr wrap="square" rtlCol="0">
            <a:spAutoFit/>
          </a:bodyPr>
          <a:lstStyle/>
          <a:p>
            <a:r>
              <a:rPr lang="ja-JP" altLang="en-US" sz="800">
                <a:hlinkClick r:id="rId2" action="ppaction://hlinksldjump"/>
              </a:rPr>
              <a:t>関連資料リンク①　▶　</a:t>
            </a:r>
            <a:r>
              <a:rPr kumimoji="1" lang="ja-JP" altLang="en-US" sz="800">
                <a:hlinkClick r:id="rId2" action="ppaction://hlinksldjump"/>
              </a:rPr>
              <a:t>目的設定における</a:t>
            </a:r>
            <a:r>
              <a:rPr lang="ja-JP" altLang="en-US" sz="800">
                <a:hlinkClick r:id="rId2" action="ppaction://hlinksldjump"/>
              </a:rPr>
              <a:t>教育振興基本計画等との接続性</a:t>
            </a:r>
            <a:endParaRPr kumimoji="1" lang="en-US" altLang="ja-JP" sz="800"/>
          </a:p>
          <a:p>
            <a:r>
              <a:rPr lang="ja-JP" altLang="en-US" sz="800">
                <a:hlinkClick r:id="rId3" action="ppaction://hlinksldjump"/>
              </a:rPr>
              <a:t>関連資料リンク②　▶　データ分析の目的・測定指標設定時に意識するべき観点</a:t>
            </a:r>
            <a:endParaRPr kumimoji="1" lang="ja-JP" altLang="en-US" sz="800"/>
          </a:p>
        </p:txBody>
      </p:sp>
      <p:sp>
        <p:nvSpPr>
          <p:cNvPr id="11" name="テキスト プレースホルダー 1">
            <a:extLst>
              <a:ext uri="{FF2B5EF4-FFF2-40B4-BE49-F238E27FC236}">
                <a16:creationId xmlns:a16="http://schemas.microsoft.com/office/drawing/2014/main" id="{881C8D7A-9C4E-A79F-263C-FB6A8F212EDB}"/>
              </a:ext>
            </a:extLst>
          </p:cNvPr>
          <p:cNvSpPr txBox="1">
            <a:spLocks/>
          </p:cNvSpPr>
          <p:nvPr/>
        </p:nvSpPr>
        <p:spPr>
          <a:xfrm>
            <a:off x="344637" y="3429000"/>
            <a:ext cx="9210326" cy="538609"/>
          </a:xfrm>
          <a:prstGeom prst="rect">
            <a:avLst/>
          </a:prstGeom>
        </p:spPr>
        <p:txBody>
          <a:bodyPr wrap="square" lIns="0" tIns="0" rIns="0" bIns="0">
            <a:spAutoFit/>
          </a:bodyPr>
          <a:lstStyle>
            <a:lvl1pPr marL="180000" indent="-180000" algn="l" defTabSz="914400" rtl="0" eaLnBrk="1" latinLnBrk="0" hangingPunct="1">
              <a:lnSpc>
                <a:spcPct val="120000"/>
              </a:lnSpc>
              <a:spcBef>
                <a:spcPts val="0"/>
              </a:spcBef>
              <a:spcAft>
                <a:spcPts val="300"/>
              </a:spcAft>
              <a:buClr>
                <a:schemeClr val="accent1"/>
              </a:buClr>
              <a:buSzPct val="70000"/>
              <a:buFont typeface="Wingdings" panose="05000000000000000000" pitchFamily="2" charset="2"/>
              <a:buChar char="l"/>
              <a:defRPr kumimoji="1" sz="1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kumimoji="1"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b="1"/>
              <a:t>① </a:t>
            </a:r>
            <a:r>
              <a:rPr lang="en-US" altLang="ja-JP" b="1"/>
              <a:t>- 2</a:t>
            </a:r>
            <a:r>
              <a:rPr lang="ja-JP" altLang="en-US" b="1"/>
              <a:t>　課題と政策目的（教育振興基本計画等）の紐づき整理</a:t>
            </a:r>
            <a:endParaRPr lang="en-US" altLang="ja-JP" b="1"/>
          </a:p>
          <a:p>
            <a:r>
              <a:rPr lang="ja-JP" altLang="en-US"/>
              <a:t>①</a:t>
            </a:r>
            <a:r>
              <a:rPr lang="en-US" altLang="ja-JP"/>
              <a:t>-1</a:t>
            </a:r>
            <a:r>
              <a:rPr lang="ja-JP" altLang="en-US"/>
              <a:t>で挙げた各課題が、教育振興基本計画等の政策目的とどのように紐づくのかを検討し以下に記入ください。</a:t>
            </a:r>
            <a:endParaRPr lang="en-US" altLang="ja-JP"/>
          </a:p>
        </p:txBody>
      </p:sp>
      <p:sp>
        <p:nvSpPr>
          <p:cNvPr id="12" name="正方形/長方形 11">
            <a:extLst>
              <a:ext uri="{FF2B5EF4-FFF2-40B4-BE49-F238E27FC236}">
                <a16:creationId xmlns:a16="http://schemas.microsoft.com/office/drawing/2014/main" id="{F0CE676E-0ECF-A2E5-B65E-97C1AD4EF0C4}"/>
              </a:ext>
            </a:extLst>
          </p:cNvPr>
          <p:cNvSpPr/>
          <p:nvPr/>
        </p:nvSpPr>
        <p:spPr>
          <a:xfrm>
            <a:off x="344488" y="4141264"/>
            <a:ext cx="9217025" cy="1818312"/>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pPr marL="171450" indent="-171450">
              <a:buFont typeface="Arial" panose="020B0604020202020204" pitchFamily="34" charset="0"/>
              <a:buChar char="•"/>
            </a:pPr>
            <a:r>
              <a:rPr lang="en-US" altLang="ja-JP" sz="1100">
                <a:solidFill>
                  <a:schemeClr val="bg1">
                    <a:lumMod val="75000"/>
                  </a:schemeClr>
                </a:solidFill>
              </a:rPr>
              <a:t>【</a:t>
            </a:r>
            <a:r>
              <a:rPr lang="ja-JP" altLang="en-US" sz="1100">
                <a:solidFill>
                  <a:schemeClr val="bg1">
                    <a:lumMod val="75000"/>
                  </a:schemeClr>
                </a:solidFill>
              </a:rPr>
              <a:t>課題</a:t>
            </a:r>
            <a:r>
              <a:rPr lang="en-US" altLang="ja-JP" sz="1100">
                <a:solidFill>
                  <a:schemeClr val="bg1">
                    <a:lumMod val="75000"/>
                  </a:schemeClr>
                </a:solidFill>
              </a:rPr>
              <a:t>】</a:t>
            </a:r>
            <a:r>
              <a:rPr lang="ja-JP" altLang="en-US" sz="1100">
                <a:solidFill>
                  <a:schemeClr val="bg1">
                    <a:lumMod val="75000"/>
                  </a:schemeClr>
                </a:solidFill>
              </a:rPr>
              <a:t>不登校数が年々増加傾向にあり対策が必要</a:t>
            </a:r>
            <a:br>
              <a:rPr lang="en-US" altLang="ja-JP" sz="1100">
                <a:solidFill>
                  <a:schemeClr val="bg1">
                    <a:lumMod val="75000"/>
                  </a:schemeClr>
                </a:solidFill>
              </a:rPr>
            </a:br>
            <a:r>
              <a:rPr lang="ja-JP" altLang="en-US" sz="1100">
                <a:solidFill>
                  <a:schemeClr val="bg1">
                    <a:lumMod val="75000"/>
                  </a:schemeClr>
                </a:solidFill>
              </a:rPr>
              <a:t>　→</a:t>
            </a:r>
            <a:r>
              <a:rPr lang="en-US" altLang="ja-JP" sz="1100">
                <a:solidFill>
                  <a:schemeClr val="bg1">
                    <a:lumMod val="75000"/>
                  </a:schemeClr>
                </a:solidFill>
              </a:rPr>
              <a:t>【</a:t>
            </a:r>
            <a:r>
              <a:rPr lang="ja-JP" altLang="en-US" sz="1100">
                <a:solidFill>
                  <a:schemeClr val="bg1">
                    <a:lumMod val="75000"/>
                  </a:schemeClr>
                </a:solidFill>
              </a:rPr>
              <a:t>教育振興基本計画</a:t>
            </a:r>
            <a:r>
              <a:rPr lang="en-US" altLang="ja-JP" sz="1100">
                <a:solidFill>
                  <a:schemeClr val="bg1">
                    <a:lumMod val="75000"/>
                  </a:schemeClr>
                </a:solidFill>
              </a:rPr>
              <a:t>】</a:t>
            </a:r>
            <a:r>
              <a:rPr lang="ja-JP" altLang="en-US" sz="1100">
                <a:solidFill>
                  <a:schemeClr val="bg1">
                    <a:lumMod val="75000"/>
                  </a:schemeClr>
                </a:solidFill>
              </a:rPr>
              <a:t>方向性① すべての児童生徒が楽しく健やかに過ごせる○○市</a:t>
            </a:r>
            <a:endParaRPr lang="en-US" altLang="ja-JP" sz="1100">
              <a:solidFill>
                <a:schemeClr val="bg1">
                  <a:lumMod val="75000"/>
                </a:schemeClr>
              </a:solidFill>
            </a:endParaRPr>
          </a:p>
          <a:p>
            <a:pPr marL="171450" indent="-171450">
              <a:buFont typeface="Arial" panose="020B0604020202020204" pitchFamily="34" charset="0"/>
              <a:buChar char="•"/>
            </a:pPr>
            <a:endParaRPr lang="en-US" altLang="ja-JP" sz="1100">
              <a:solidFill>
                <a:schemeClr val="bg1">
                  <a:lumMod val="75000"/>
                </a:schemeClr>
              </a:solidFill>
            </a:endParaRPr>
          </a:p>
          <a:p>
            <a:pPr marL="171450" indent="-171450">
              <a:buFont typeface="Arial" panose="020B0604020202020204" pitchFamily="34" charset="0"/>
              <a:buChar char="•"/>
            </a:pPr>
            <a:r>
              <a:rPr lang="en-US" altLang="ja-JP" sz="1100">
                <a:solidFill>
                  <a:schemeClr val="bg1">
                    <a:lumMod val="75000"/>
                  </a:schemeClr>
                </a:solidFill>
              </a:rPr>
              <a:t>【</a:t>
            </a:r>
            <a:r>
              <a:rPr lang="ja-JP" altLang="en-US" sz="1100">
                <a:solidFill>
                  <a:schemeClr val="bg1">
                    <a:lumMod val="75000"/>
                  </a:schemeClr>
                </a:solidFill>
              </a:rPr>
              <a:t>課題</a:t>
            </a:r>
            <a:r>
              <a:rPr lang="en-US" altLang="ja-JP" sz="1100">
                <a:solidFill>
                  <a:schemeClr val="bg1">
                    <a:lumMod val="75000"/>
                  </a:schemeClr>
                </a:solidFill>
              </a:rPr>
              <a:t>】</a:t>
            </a:r>
            <a:r>
              <a:rPr lang="ja-JP" altLang="en-US" sz="1100">
                <a:solidFill>
                  <a:schemeClr val="bg1">
                    <a:lumMod val="75000"/>
                  </a:schemeClr>
                </a:solidFill>
              </a:rPr>
              <a:t>児童生徒間の学力の差が大きい</a:t>
            </a:r>
            <a:br>
              <a:rPr lang="en-US" altLang="ja-JP" sz="1100">
                <a:solidFill>
                  <a:schemeClr val="bg1">
                    <a:lumMod val="75000"/>
                  </a:schemeClr>
                </a:solidFill>
              </a:rPr>
            </a:br>
            <a:r>
              <a:rPr lang="ja-JP" altLang="en-US" sz="1100">
                <a:solidFill>
                  <a:schemeClr val="bg1">
                    <a:lumMod val="75000"/>
                  </a:schemeClr>
                </a:solidFill>
              </a:rPr>
              <a:t>　→</a:t>
            </a:r>
            <a:r>
              <a:rPr lang="en-US" altLang="ja-JP" sz="1100">
                <a:solidFill>
                  <a:schemeClr val="bg1">
                    <a:lumMod val="75000"/>
                  </a:schemeClr>
                </a:solidFill>
              </a:rPr>
              <a:t>【</a:t>
            </a:r>
            <a:r>
              <a:rPr lang="ja-JP" altLang="en-US" sz="1100">
                <a:solidFill>
                  <a:schemeClr val="bg1">
                    <a:lumMod val="75000"/>
                  </a:schemeClr>
                </a:solidFill>
              </a:rPr>
              <a:t>教育振興基本計画</a:t>
            </a:r>
            <a:r>
              <a:rPr lang="en-US" altLang="ja-JP" sz="1100">
                <a:solidFill>
                  <a:schemeClr val="bg1">
                    <a:lumMod val="75000"/>
                  </a:schemeClr>
                </a:solidFill>
              </a:rPr>
              <a:t>】</a:t>
            </a:r>
            <a:r>
              <a:rPr lang="ja-JP" altLang="en-US" sz="1100">
                <a:solidFill>
                  <a:schemeClr val="bg1">
                    <a:lumMod val="75000"/>
                  </a:schemeClr>
                </a:solidFill>
              </a:rPr>
              <a:t>柱① 自ら考え生き抜く力を育む</a:t>
            </a:r>
            <a:endParaRPr lang="en-US" altLang="ja-JP" sz="1100">
              <a:solidFill>
                <a:schemeClr val="bg1">
                  <a:lumMod val="75000"/>
                </a:schemeClr>
              </a:solidFill>
            </a:endParaRPr>
          </a:p>
          <a:p>
            <a:pPr marL="171450" indent="-171450">
              <a:buFont typeface="Arial" panose="020B0604020202020204" pitchFamily="34" charset="0"/>
              <a:buChar char="•"/>
            </a:pPr>
            <a:endParaRPr lang="en-US" altLang="ja-JP" sz="1100">
              <a:solidFill>
                <a:schemeClr val="bg1">
                  <a:lumMod val="75000"/>
                </a:schemeClr>
              </a:solidFill>
            </a:endParaRPr>
          </a:p>
          <a:p>
            <a:pPr marL="171450" indent="-171450">
              <a:buFont typeface="Arial" panose="020B0604020202020204" pitchFamily="34" charset="0"/>
              <a:buChar char="•"/>
            </a:pPr>
            <a:r>
              <a:rPr lang="en-US" altLang="ja-JP" sz="1100">
                <a:solidFill>
                  <a:schemeClr val="bg1">
                    <a:lumMod val="75000"/>
                  </a:schemeClr>
                </a:solidFill>
              </a:rPr>
              <a:t>【</a:t>
            </a:r>
            <a:r>
              <a:rPr lang="ja-JP" altLang="en-US" sz="1100">
                <a:solidFill>
                  <a:schemeClr val="bg1">
                    <a:lumMod val="75000"/>
                  </a:schemeClr>
                </a:solidFill>
              </a:rPr>
              <a:t>課題</a:t>
            </a:r>
            <a:r>
              <a:rPr lang="en-US" altLang="ja-JP" sz="1100">
                <a:solidFill>
                  <a:schemeClr val="bg1">
                    <a:lumMod val="75000"/>
                  </a:schemeClr>
                </a:solidFill>
              </a:rPr>
              <a:t>】</a:t>
            </a:r>
            <a:r>
              <a:rPr lang="ja-JP" altLang="en-US" sz="1100">
                <a:solidFill>
                  <a:schemeClr val="bg1">
                    <a:lumMod val="75000"/>
                  </a:schemeClr>
                </a:solidFill>
              </a:rPr>
              <a:t>個別最適な学びの実現が求められているが、何をすればよいのかわからない</a:t>
            </a:r>
            <a:br>
              <a:rPr lang="en-US" altLang="ja-JP" sz="1100">
                <a:solidFill>
                  <a:schemeClr val="bg1">
                    <a:lumMod val="75000"/>
                  </a:schemeClr>
                </a:solidFill>
              </a:rPr>
            </a:br>
            <a:r>
              <a:rPr lang="ja-JP" altLang="en-US" sz="1100">
                <a:solidFill>
                  <a:schemeClr val="bg1">
                    <a:lumMod val="75000"/>
                  </a:schemeClr>
                </a:solidFill>
              </a:rPr>
              <a:t>　→</a:t>
            </a:r>
            <a:r>
              <a:rPr lang="en-US" altLang="ja-JP" sz="1100">
                <a:solidFill>
                  <a:schemeClr val="bg1">
                    <a:lumMod val="75000"/>
                  </a:schemeClr>
                </a:solidFill>
              </a:rPr>
              <a:t>【</a:t>
            </a:r>
            <a:r>
              <a:rPr lang="ja-JP" altLang="en-US" sz="1100">
                <a:solidFill>
                  <a:schemeClr val="bg1">
                    <a:lumMod val="75000"/>
                  </a:schemeClr>
                </a:solidFill>
              </a:rPr>
              <a:t>教育振興基本計画</a:t>
            </a:r>
            <a:r>
              <a:rPr lang="en-US" altLang="ja-JP" sz="1100">
                <a:solidFill>
                  <a:schemeClr val="bg1">
                    <a:lumMod val="75000"/>
                  </a:schemeClr>
                </a:solidFill>
              </a:rPr>
              <a:t>】</a:t>
            </a:r>
            <a:r>
              <a:rPr lang="ja-JP" altLang="en-US" sz="1100">
                <a:solidFill>
                  <a:schemeClr val="bg1">
                    <a:lumMod val="75000"/>
                  </a:schemeClr>
                </a:solidFill>
              </a:rPr>
              <a:t>重要な考え方① 個性と能力を伸ばす教育の推進</a:t>
            </a:r>
          </a:p>
          <a:p>
            <a:endParaRPr lang="en-US" altLang="ja-JP" sz="1100">
              <a:solidFill>
                <a:schemeClr val="bg1">
                  <a:lumMod val="75000"/>
                </a:schemeClr>
              </a:solidFill>
            </a:endParaRPr>
          </a:p>
        </p:txBody>
      </p:sp>
    </p:spTree>
    <p:extLst>
      <p:ext uri="{BB962C8B-B14F-4D97-AF65-F5344CB8AC3E}">
        <p14:creationId xmlns:p14="http://schemas.microsoft.com/office/powerpoint/2010/main" val="408883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797141"/>
          </a:xfrm>
        </p:spPr>
        <p:txBody>
          <a:bodyPr/>
          <a:lstStyle/>
          <a:p>
            <a:pPr marL="0" indent="0">
              <a:buNone/>
            </a:pPr>
            <a:r>
              <a:rPr lang="en-US" altLang="ja-JP" b="1"/>
              <a:t>① - 3</a:t>
            </a:r>
            <a:r>
              <a:rPr lang="ja-JP" altLang="en-US" b="1"/>
              <a:t>　データ分析の目的を設定</a:t>
            </a:r>
            <a:endParaRPr lang="en-US" altLang="ja-JP" b="1"/>
          </a:p>
          <a:p>
            <a:r>
              <a:rPr lang="ja-JP" altLang="en-US"/>
              <a:t>① </a:t>
            </a:r>
            <a:r>
              <a:rPr lang="en-US" altLang="ja-JP"/>
              <a:t>- 2</a:t>
            </a:r>
            <a:r>
              <a:rPr lang="ja-JP" altLang="en-US"/>
              <a:t>を踏まえ、本データ分析の目的を以下に記入ください。①</a:t>
            </a:r>
            <a:r>
              <a:rPr lang="en-US" altLang="ja-JP"/>
              <a:t>-2</a:t>
            </a:r>
            <a:r>
              <a:rPr lang="ja-JP" altLang="en-US"/>
              <a:t>において複数の課題が挙げられている場合、</a:t>
            </a:r>
            <a:br>
              <a:rPr lang="en-US" altLang="ja-JP"/>
            </a:br>
            <a:r>
              <a:rPr lang="ja-JP" altLang="en-US"/>
              <a:t>重要性と緊急性の観点等から</a:t>
            </a:r>
            <a:r>
              <a:rPr lang="en-US" altLang="ja-JP"/>
              <a:t>1</a:t>
            </a:r>
            <a:r>
              <a:rPr lang="ja-JP" altLang="en-US"/>
              <a:t>つに絞り込み、目的を設定してください。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514056" cy="230832"/>
          </a:xfrm>
        </p:spPr>
        <p:txBody>
          <a:bodyPr/>
          <a:lstStyle/>
          <a:p>
            <a:r>
              <a:rPr kumimoji="1" lang="ja-JP" altLang="en-US"/>
              <a:t>データ分析のステップ①　データ分析の目的設定</a:t>
            </a:r>
          </a:p>
        </p:txBody>
      </p:sp>
      <p:sp>
        <p:nvSpPr>
          <p:cNvPr id="26" name="正方形/長方形 25">
            <a:extLst>
              <a:ext uri="{FF2B5EF4-FFF2-40B4-BE49-F238E27FC236}">
                <a16:creationId xmlns:a16="http://schemas.microsoft.com/office/drawing/2014/main" id="{CFC7221D-6110-9E0A-75ED-0AF73EBF7C37}"/>
              </a:ext>
            </a:extLst>
          </p:cNvPr>
          <p:cNvSpPr/>
          <p:nvPr/>
        </p:nvSpPr>
        <p:spPr>
          <a:xfrm>
            <a:off x="354796" y="1524398"/>
            <a:ext cx="9217025" cy="89495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r>
              <a:rPr kumimoji="1" lang="ja-JP" altLang="en-US" sz="1100">
                <a:solidFill>
                  <a:schemeClr val="bg1">
                    <a:lumMod val="75000"/>
                  </a:schemeClr>
                </a:solidFill>
              </a:rPr>
              <a:t>デジタル技術を取り入れた個別最適な学びと主体的・対話的で深い学びを実現する</a:t>
            </a:r>
            <a:endParaRPr kumimoji="1" lang="en-US" altLang="ja-JP" sz="1100">
              <a:solidFill>
                <a:schemeClr val="bg1">
                  <a:lumMod val="75000"/>
                </a:schemeClr>
              </a:solidFill>
            </a:endParaRPr>
          </a:p>
        </p:txBody>
      </p:sp>
      <p:graphicFrame>
        <p:nvGraphicFramePr>
          <p:cNvPr id="4" name="表 3">
            <a:extLst>
              <a:ext uri="{FF2B5EF4-FFF2-40B4-BE49-F238E27FC236}">
                <a16:creationId xmlns:a16="http://schemas.microsoft.com/office/drawing/2014/main" id="{9F856E13-33BF-8DC0-4755-DDC0E49D7ED2}"/>
              </a:ext>
            </a:extLst>
          </p:cNvPr>
          <p:cNvGraphicFramePr>
            <a:graphicFrameLocks noGrp="1"/>
          </p:cNvGraphicFramePr>
          <p:nvPr>
            <p:extLst>
              <p:ext uri="{D42A27DB-BD31-4B8C-83A1-F6EECF244321}">
                <p14:modId xmlns:p14="http://schemas.microsoft.com/office/powerpoint/2010/main" val="4045150632"/>
              </p:ext>
            </p:extLst>
          </p:nvPr>
        </p:nvGraphicFramePr>
        <p:xfrm>
          <a:off x="351037" y="3514725"/>
          <a:ext cx="9217024" cy="2888796"/>
        </p:xfrm>
        <a:graphic>
          <a:graphicData uri="http://schemas.openxmlformats.org/drawingml/2006/table">
            <a:tbl>
              <a:tblPr>
                <a:tableStyleId>{5C22544A-7EE6-4342-B048-85BDC9FD1C3A}</a:tableStyleId>
              </a:tblPr>
              <a:tblGrid>
                <a:gridCol w="2672249">
                  <a:extLst>
                    <a:ext uri="{9D8B030D-6E8A-4147-A177-3AD203B41FA5}">
                      <a16:colId xmlns:a16="http://schemas.microsoft.com/office/drawing/2014/main" val="1393126341"/>
                    </a:ext>
                  </a:extLst>
                </a:gridCol>
                <a:gridCol w="6544775">
                  <a:extLst>
                    <a:ext uri="{9D8B030D-6E8A-4147-A177-3AD203B41FA5}">
                      <a16:colId xmlns:a16="http://schemas.microsoft.com/office/drawing/2014/main" val="4077988889"/>
                    </a:ext>
                  </a:extLst>
                </a:gridCol>
              </a:tblGrid>
              <a:tr h="410346">
                <a:tc>
                  <a:txBody>
                    <a:bodyPr/>
                    <a:lstStyle/>
                    <a:p>
                      <a:pPr algn="ctr"/>
                      <a:r>
                        <a:rPr kumimoji="1" lang="ja-JP" altLang="en-US" sz="1100">
                          <a:solidFill>
                            <a:srgbClr val="000000"/>
                          </a:solidFill>
                        </a:rPr>
                        <a:t>具体性を高める</a:t>
                      </a:r>
                      <a:r>
                        <a:rPr kumimoji="1" lang="ja-JP" altLang="en-US" sz="1100"/>
                        <a:t>前のデータ分析の目的</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デジタル技術を取り入れた個別最適な学びと主体的・対話的で深い学びを実現する</a:t>
                      </a:r>
                      <a:endParaRPr kumimoji="1" lang="en-US" altLang="ja-JP"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4219194511"/>
                  </a:ext>
                </a:extLst>
              </a:tr>
              <a:tr h="410346">
                <a:tc>
                  <a:txBody>
                    <a:bodyPr/>
                    <a:lstStyle/>
                    <a:p>
                      <a:pPr algn="ctr"/>
                      <a:r>
                        <a:rPr kumimoji="1" lang="en-US" altLang="ja-JP" sz="1100"/>
                        <a:t>When</a:t>
                      </a:r>
                      <a:r>
                        <a:rPr kumimoji="1" lang="ja-JP" altLang="en-US" sz="1100"/>
                        <a:t>：いつ</a:t>
                      </a:r>
                      <a:endParaRPr kumimoji="1" lang="en-US" altLang="ja-JP" sz="1100"/>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授業時間内外に</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25313623"/>
                  </a:ext>
                </a:extLst>
              </a:tr>
              <a:tr h="410346">
                <a:tc>
                  <a:txBody>
                    <a:bodyPr/>
                    <a:lstStyle/>
                    <a:p>
                      <a:pPr algn="ctr"/>
                      <a:r>
                        <a:rPr kumimoji="1" lang="en-US" altLang="ja-JP" sz="1100"/>
                        <a:t>Where</a:t>
                      </a:r>
                      <a:r>
                        <a:rPr kumimoji="1" lang="ja-JP" altLang="en-US" sz="1100"/>
                        <a:t>：どこで</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学校内外で</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3865021599"/>
                  </a:ext>
                </a:extLst>
              </a:tr>
              <a:tr h="410346">
                <a:tc>
                  <a:txBody>
                    <a:bodyPr/>
                    <a:lstStyle/>
                    <a:p>
                      <a:pPr algn="ctr"/>
                      <a:r>
                        <a:rPr kumimoji="1" lang="en-US" altLang="ja-JP" sz="1100"/>
                        <a:t>Who</a:t>
                      </a:r>
                      <a:r>
                        <a:rPr kumimoji="1" lang="ja-JP" altLang="en-US" sz="1100"/>
                        <a:t>：誰が</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児童生徒が</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1588213358"/>
                  </a:ext>
                </a:extLst>
              </a:tr>
              <a:tr h="410346">
                <a:tc>
                  <a:txBody>
                    <a:bodyPr/>
                    <a:lstStyle/>
                    <a:p>
                      <a:pPr algn="ctr"/>
                      <a:r>
                        <a:rPr kumimoji="1" lang="en-US" altLang="ja-JP" sz="1100"/>
                        <a:t>What</a:t>
                      </a:r>
                      <a:r>
                        <a:rPr kumimoji="1" lang="ja-JP" altLang="en-US" sz="1100"/>
                        <a:t>：何を</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】ICT</a:t>
                      </a:r>
                      <a:r>
                        <a:rPr kumimoji="1" lang="ja-JP" altLang="en-US" sz="1100">
                          <a:solidFill>
                            <a:schemeClr val="bg1">
                              <a:lumMod val="75000"/>
                            </a:schemeClr>
                          </a:solidFill>
                        </a:rPr>
                        <a:t>デバイスを</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1792439331"/>
                  </a:ext>
                </a:extLst>
              </a:tr>
              <a:tr h="410346">
                <a:tc>
                  <a:txBody>
                    <a:bodyPr/>
                    <a:lstStyle/>
                    <a:p>
                      <a:pPr algn="ctr"/>
                      <a:r>
                        <a:rPr kumimoji="1" lang="en-US" altLang="ja-JP" sz="1100"/>
                        <a:t>How</a:t>
                      </a:r>
                      <a:r>
                        <a:rPr kumimoji="1" lang="ja-JP" altLang="en-US" sz="1100"/>
                        <a:t>：どのように </a:t>
                      </a:r>
                      <a:r>
                        <a:rPr kumimoji="1" lang="en-US" altLang="ja-JP" sz="1100"/>
                        <a:t>/ </a:t>
                      </a:r>
                      <a:r>
                        <a:rPr kumimoji="1" lang="ja-JP" altLang="en-US" sz="1100"/>
                        <a:t>どれくらい</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たくさん活用できる</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2782816336"/>
                  </a:ext>
                </a:extLst>
              </a:tr>
              <a:tr h="410346">
                <a:tc>
                  <a:txBody>
                    <a:bodyPr/>
                    <a:lstStyle/>
                    <a:p>
                      <a:pPr algn="ctr"/>
                      <a:r>
                        <a:rPr kumimoji="1" lang="ja-JP" altLang="en-US" sz="1100">
                          <a:solidFill>
                            <a:srgbClr val="000000"/>
                          </a:solidFill>
                        </a:rPr>
                        <a:t>具体性を高めた後のデータ分析</a:t>
                      </a:r>
                      <a:r>
                        <a:rPr kumimoji="1" lang="ja-JP" altLang="en-US" sz="1100"/>
                        <a:t>の目的</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児童生徒が学校内外で</a:t>
                      </a:r>
                      <a:r>
                        <a:rPr kumimoji="1" lang="en-US" altLang="ja-JP" sz="1100">
                          <a:solidFill>
                            <a:schemeClr val="bg1">
                              <a:lumMod val="75000"/>
                            </a:schemeClr>
                          </a:solidFill>
                        </a:rPr>
                        <a:t>ICT</a:t>
                      </a:r>
                      <a:r>
                        <a:rPr kumimoji="1" lang="ja-JP" altLang="en-US" sz="1100">
                          <a:solidFill>
                            <a:schemeClr val="bg1">
                              <a:lumMod val="75000"/>
                            </a:schemeClr>
                          </a:solidFill>
                        </a:rPr>
                        <a:t>デバイスを高活用することで個別最適な学びと主体的・対話的で深い学びを実現する</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1884637176"/>
                  </a:ext>
                </a:extLst>
              </a:tr>
            </a:tbl>
          </a:graphicData>
        </a:graphic>
      </p:graphicFrame>
      <p:sp>
        <p:nvSpPr>
          <p:cNvPr id="7" name="テキスト ボックス 6">
            <a:extLst>
              <a:ext uri="{FF2B5EF4-FFF2-40B4-BE49-F238E27FC236}">
                <a16:creationId xmlns:a16="http://schemas.microsoft.com/office/drawing/2014/main" id="{80EE5B3C-FA48-CFD8-2CF6-9557A1A44EC4}"/>
              </a:ext>
            </a:extLst>
          </p:cNvPr>
          <p:cNvSpPr txBox="1"/>
          <p:nvPr/>
        </p:nvSpPr>
        <p:spPr>
          <a:xfrm>
            <a:off x="5674360" y="6492206"/>
            <a:ext cx="3880602" cy="338554"/>
          </a:xfrm>
          <a:prstGeom prst="rect">
            <a:avLst/>
          </a:prstGeom>
          <a:noFill/>
        </p:spPr>
        <p:txBody>
          <a:bodyPr wrap="square" rtlCol="0">
            <a:spAutoFit/>
          </a:bodyPr>
          <a:lstStyle/>
          <a:p>
            <a:r>
              <a:rPr lang="ja-JP" altLang="en-US" sz="800">
                <a:hlinkClick r:id="rId2" action="ppaction://hlinksldjump"/>
              </a:rPr>
              <a:t>関連資料リンク①　▶　</a:t>
            </a:r>
            <a:r>
              <a:rPr kumimoji="1" lang="ja-JP" altLang="en-US" sz="800">
                <a:hlinkClick r:id="rId2" action="ppaction://hlinksldjump"/>
              </a:rPr>
              <a:t>目的設定における</a:t>
            </a:r>
            <a:r>
              <a:rPr lang="ja-JP" altLang="en-US" sz="800">
                <a:hlinkClick r:id="rId2" action="ppaction://hlinksldjump"/>
              </a:rPr>
              <a:t>教育振興基本計画等との接続性</a:t>
            </a:r>
            <a:endParaRPr kumimoji="1" lang="en-US" altLang="ja-JP" sz="800"/>
          </a:p>
          <a:p>
            <a:r>
              <a:rPr lang="ja-JP" altLang="en-US" sz="800">
                <a:hlinkClick r:id="rId3" action="ppaction://hlinksldjump"/>
              </a:rPr>
              <a:t>関連資料リンク②　▶　データ分析の目的・測定指標設定時に意識するべき観点</a:t>
            </a:r>
            <a:endParaRPr kumimoji="1" lang="ja-JP" altLang="en-US" sz="800"/>
          </a:p>
        </p:txBody>
      </p:sp>
      <p:sp>
        <p:nvSpPr>
          <p:cNvPr id="6" name="テキスト プレースホルダー 1">
            <a:extLst>
              <a:ext uri="{FF2B5EF4-FFF2-40B4-BE49-F238E27FC236}">
                <a16:creationId xmlns:a16="http://schemas.microsoft.com/office/drawing/2014/main" id="{B7C8704C-8B66-C32E-AC9C-053803F71939}"/>
              </a:ext>
            </a:extLst>
          </p:cNvPr>
          <p:cNvSpPr txBox="1">
            <a:spLocks/>
          </p:cNvSpPr>
          <p:nvPr/>
        </p:nvSpPr>
        <p:spPr>
          <a:xfrm>
            <a:off x="344637" y="2595559"/>
            <a:ext cx="9223424" cy="790281"/>
          </a:xfrm>
          <a:prstGeom prst="rect">
            <a:avLst/>
          </a:prstGeom>
        </p:spPr>
        <p:txBody>
          <a:bodyPr wrap="square" lIns="0" tIns="0" rIns="0" bIns="0">
            <a:spAutoFit/>
          </a:bodyPr>
          <a:lstStyle>
            <a:lvl1pPr marL="180000" indent="-180000" algn="l" defTabSz="914400" rtl="0" eaLnBrk="1" latinLnBrk="0" hangingPunct="1">
              <a:lnSpc>
                <a:spcPct val="120000"/>
              </a:lnSpc>
              <a:spcBef>
                <a:spcPts val="0"/>
              </a:spcBef>
              <a:spcAft>
                <a:spcPts val="300"/>
              </a:spcAft>
              <a:buClr>
                <a:schemeClr val="accent1"/>
              </a:buClr>
              <a:buSzPct val="70000"/>
              <a:buFont typeface="Wingdings" panose="05000000000000000000" pitchFamily="2" charset="2"/>
              <a:buChar char="l"/>
              <a:defRPr kumimoji="1" sz="1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kumimoji="1"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en-US" altLang="ja-JP" b="1">
                <a:solidFill>
                  <a:srgbClr val="000000"/>
                </a:solidFill>
              </a:rPr>
              <a:t>① - 4</a:t>
            </a:r>
            <a:r>
              <a:rPr lang="ja-JP" altLang="en-US" b="1">
                <a:solidFill>
                  <a:srgbClr val="000000"/>
                </a:solidFill>
              </a:rPr>
              <a:t>　データ分析の目的の具体性を高める</a:t>
            </a:r>
            <a:endParaRPr lang="en-US" altLang="ja-JP" b="1" strike="sngStrike">
              <a:solidFill>
                <a:srgbClr val="000000"/>
              </a:solidFill>
            </a:endParaRPr>
          </a:p>
          <a:p>
            <a:r>
              <a:rPr lang="ja-JP" altLang="en-US">
                <a:solidFill>
                  <a:srgbClr val="000000"/>
                </a:solidFill>
              </a:rPr>
              <a:t>① </a:t>
            </a:r>
            <a:r>
              <a:rPr lang="en-US" altLang="ja-JP">
                <a:solidFill>
                  <a:srgbClr val="000000"/>
                </a:solidFill>
              </a:rPr>
              <a:t>- 3</a:t>
            </a:r>
            <a:r>
              <a:rPr lang="ja-JP" altLang="en-US">
                <a:solidFill>
                  <a:srgbClr val="000000"/>
                </a:solidFill>
              </a:rPr>
              <a:t>で設定したデータ分析の目的を、必要に応じて以下の表で整理します。</a:t>
            </a:r>
            <a:br>
              <a:rPr lang="en-US" altLang="ja-JP" strike="sngStrike"/>
            </a:br>
            <a:endParaRPr lang="en-US" altLang="ja-JP" strike="sngStrike"/>
          </a:p>
        </p:txBody>
      </p:sp>
    </p:spTree>
    <p:extLst>
      <p:ext uri="{BB962C8B-B14F-4D97-AF65-F5344CB8AC3E}">
        <p14:creationId xmlns:p14="http://schemas.microsoft.com/office/powerpoint/2010/main" val="35607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1AA5C1A-3FFA-EAF7-2105-5B450AC60671}"/>
              </a:ext>
            </a:extLst>
          </p:cNvPr>
          <p:cNvSpPr>
            <a:spLocks noGrp="1"/>
          </p:cNvSpPr>
          <p:nvPr>
            <p:ph type="body" sz="quarter" idx="10"/>
          </p:nvPr>
        </p:nvSpPr>
        <p:spPr>
          <a:xfrm>
            <a:off x="344637" y="622199"/>
            <a:ext cx="9210326" cy="1055674"/>
          </a:xfrm>
        </p:spPr>
        <p:txBody>
          <a:bodyPr/>
          <a:lstStyle/>
          <a:p>
            <a:pPr marL="0" indent="0">
              <a:buNone/>
            </a:pPr>
            <a:r>
              <a:rPr lang="en-US" altLang="ja-JP" b="1"/>
              <a:t>① - 5</a:t>
            </a:r>
            <a:r>
              <a:rPr lang="ja-JP" altLang="en-US" b="1"/>
              <a:t>　目的の達成状況を測る測定指標案の洗い出し</a:t>
            </a:r>
            <a:endParaRPr lang="en-US" altLang="ja-JP" b="1"/>
          </a:p>
          <a:p>
            <a:r>
              <a:rPr lang="ja-JP" altLang="en-US"/>
              <a:t>① </a:t>
            </a:r>
            <a:r>
              <a:rPr lang="en-US" altLang="ja-JP">
                <a:solidFill>
                  <a:srgbClr val="000000"/>
                </a:solidFill>
              </a:rPr>
              <a:t>- 4</a:t>
            </a:r>
            <a:r>
              <a:rPr lang="ja-JP" altLang="en-US">
                <a:solidFill>
                  <a:srgbClr val="000000"/>
                </a:solidFill>
              </a:rPr>
              <a:t>で具体性を高めた後の「データ分析の目的」の達成状況を確認するための定量的な指標の案を記入ください。まずは思いつく限り書き出しましょう。</a:t>
            </a:r>
            <a:br>
              <a:rPr lang="en-US" altLang="ja-JP">
                <a:solidFill>
                  <a:srgbClr val="000000"/>
                </a:solidFill>
              </a:rPr>
            </a:br>
            <a:r>
              <a:rPr lang="ja-JP" altLang="en-US"/>
              <a:t>普段活用されている指標やデータツール等で収集し定期的にモニタリングしている項目もご検討ください。</a:t>
            </a:r>
            <a:endParaRPr lang="en-US" altLang="ja-JP"/>
          </a:p>
        </p:txBody>
      </p:sp>
      <p:sp>
        <p:nvSpPr>
          <p:cNvPr id="3" name="タイトル 2">
            <a:extLst>
              <a:ext uri="{FF2B5EF4-FFF2-40B4-BE49-F238E27FC236}">
                <a16:creationId xmlns:a16="http://schemas.microsoft.com/office/drawing/2014/main" id="{75C613B2-BE51-2F7B-2FD1-BDE39A7F13B7}"/>
              </a:ext>
            </a:extLst>
          </p:cNvPr>
          <p:cNvSpPr>
            <a:spLocks noGrp="1"/>
          </p:cNvSpPr>
          <p:nvPr>
            <p:ph type="title"/>
          </p:nvPr>
        </p:nvSpPr>
        <p:spPr>
          <a:xfrm>
            <a:off x="354796" y="169050"/>
            <a:ext cx="4514056" cy="230832"/>
          </a:xfrm>
        </p:spPr>
        <p:txBody>
          <a:bodyPr/>
          <a:lstStyle/>
          <a:p>
            <a:r>
              <a:rPr kumimoji="1" lang="ja-JP" altLang="en-US"/>
              <a:t>データ分析のステップ①　データ分析の目的設定</a:t>
            </a:r>
          </a:p>
        </p:txBody>
      </p:sp>
      <p:sp>
        <p:nvSpPr>
          <p:cNvPr id="26" name="正方形/長方形 25">
            <a:extLst>
              <a:ext uri="{FF2B5EF4-FFF2-40B4-BE49-F238E27FC236}">
                <a16:creationId xmlns:a16="http://schemas.microsoft.com/office/drawing/2014/main" id="{CFC7221D-6110-9E0A-75ED-0AF73EBF7C37}"/>
              </a:ext>
            </a:extLst>
          </p:cNvPr>
          <p:cNvSpPr/>
          <p:nvPr/>
        </p:nvSpPr>
        <p:spPr>
          <a:xfrm>
            <a:off x="354796" y="1859409"/>
            <a:ext cx="9217025" cy="1383071"/>
          </a:xfrm>
          <a:prstGeom prst="rect">
            <a:avLst/>
          </a:prstGeom>
          <a:noFill/>
          <a:ln>
            <a:solidFill>
              <a:srgbClr val="0A5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p>
          <a:p>
            <a:r>
              <a:rPr kumimoji="1" lang="ja-JP" altLang="en-US" sz="1100">
                <a:solidFill>
                  <a:schemeClr val="bg1">
                    <a:lumMod val="75000"/>
                  </a:schemeClr>
                </a:solidFill>
              </a:rPr>
              <a:t>児童生徒が学校内外で</a:t>
            </a:r>
            <a:r>
              <a:rPr kumimoji="1" lang="en-US" altLang="ja-JP" sz="1100">
                <a:solidFill>
                  <a:schemeClr val="bg1">
                    <a:lumMod val="75000"/>
                  </a:schemeClr>
                </a:solidFill>
              </a:rPr>
              <a:t>ICT</a:t>
            </a:r>
            <a:r>
              <a:rPr kumimoji="1" lang="ja-JP" altLang="en-US" sz="1100">
                <a:solidFill>
                  <a:schemeClr val="bg1">
                    <a:lumMod val="75000"/>
                  </a:schemeClr>
                </a:solidFill>
              </a:rPr>
              <a:t>デバイスを高活用することで個別最適な学びと主体的・対話的で深い学びを実現する</a:t>
            </a:r>
            <a:endParaRPr kumimoji="1" lang="en-US" altLang="ja-JP" sz="1100">
              <a:solidFill>
                <a:schemeClr val="bg1">
                  <a:lumMod val="75000"/>
                </a:schemeClr>
              </a:solidFill>
            </a:endParaRPr>
          </a:p>
          <a:p>
            <a:r>
              <a:rPr kumimoji="1" lang="ja-JP" altLang="en-US" sz="1100">
                <a:solidFill>
                  <a:schemeClr val="bg1">
                    <a:lumMod val="75000"/>
                  </a:schemeClr>
                </a:solidFill>
              </a:rPr>
              <a:t>→測定指標：全児童生徒の毎日の</a:t>
            </a:r>
            <a:r>
              <a:rPr kumimoji="1" lang="en-US" altLang="ja-JP" sz="1100">
                <a:solidFill>
                  <a:schemeClr val="bg1">
                    <a:lumMod val="75000"/>
                  </a:schemeClr>
                </a:solidFill>
              </a:rPr>
              <a:t>ICT</a:t>
            </a:r>
            <a:r>
              <a:rPr kumimoji="1" lang="ja-JP" altLang="en-US" sz="1100">
                <a:solidFill>
                  <a:schemeClr val="bg1">
                    <a:lumMod val="75000"/>
                  </a:schemeClr>
                </a:solidFill>
              </a:rPr>
              <a:t>活用時間の割合</a:t>
            </a:r>
          </a:p>
          <a:p>
            <a:r>
              <a:rPr kumimoji="1" lang="ja-JP" altLang="en-US" sz="1100">
                <a:solidFill>
                  <a:schemeClr val="bg1">
                    <a:lumMod val="75000"/>
                  </a:schemeClr>
                </a:solidFill>
              </a:rPr>
              <a:t>→測定指標：学習アプリ</a:t>
            </a:r>
            <a:r>
              <a:rPr kumimoji="1" lang="en-US" altLang="ja-JP" sz="1100">
                <a:solidFill>
                  <a:schemeClr val="bg1">
                    <a:lumMod val="75000"/>
                  </a:schemeClr>
                </a:solidFill>
              </a:rPr>
              <a:t>A</a:t>
            </a:r>
            <a:r>
              <a:rPr kumimoji="1" lang="ja-JP" altLang="en-US" sz="1100">
                <a:solidFill>
                  <a:schemeClr val="bg1">
                    <a:lumMod val="75000"/>
                  </a:schemeClr>
                </a:solidFill>
              </a:rPr>
              <a:t>（小学</a:t>
            </a:r>
            <a:r>
              <a:rPr kumimoji="1" lang="en-US" altLang="ja-JP" sz="1100">
                <a:solidFill>
                  <a:schemeClr val="bg1">
                    <a:lumMod val="75000"/>
                  </a:schemeClr>
                </a:solidFill>
              </a:rPr>
              <a:t>5</a:t>
            </a:r>
            <a:r>
              <a:rPr kumimoji="1" lang="ja-JP" altLang="en-US" sz="1100">
                <a:solidFill>
                  <a:schemeClr val="bg1">
                    <a:lumMod val="75000"/>
                  </a:schemeClr>
                </a:solidFill>
              </a:rPr>
              <a:t>年生以上活用）の</a:t>
            </a:r>
            <a:r>
              <a:rPr kumimoji="1" lang="en-US" altLang="ja-JP" sz="1100">
                <a:solidFill>
                  <a:schemeClr val="bg1">
                    <a:lumMod val="75000"/>
                  </a:schemeClr>
                </a:solidFill>
              </a:rPr>
              <a:t>1</a:t>
            </a:r>
            <a:r>
              <a:rPr kumimoji="1" lang="ja-JP" altLang="en-US" sz="1100">
                <a:solidFill>
                  <a:schemeClr val="bg1">
                    <a:lumMod val="75000"/>
                  </a:schemeClr>
                </a:solidFill>
              </a:rPr>
              <a:t>日当たりのログイン者数</a:t>
            </a:r>
          </a:p>
          <a:p>
            <a:r>
              <a:rPr kumimoji="1" lang="ja-JP" altLang="en-US" sz="1100">
                <a:solidFill>
                  <a:schemeClr val="bg1">
                    <a:lumMod val="75000"/>
                  </a:schemeClr>
                </a:solidFill>
              </a:rPr>
              <a:t>→測定指標：全学年が使用している</a:t>
            </a:r>
            <a:r>
              <a:rPr kumimoji="1" lang="en-US" altLang="ja-JP" sz="1100">
                <a:solidFill>
                  <a:schemeClr val="bg1">
                    <a:lumMod val="75000"/>
                  </a:schemeClr>
                </a:solidFill>
              </a:rPr>
              <a:t>GIGA</a:t>
            </a:r>
            <a:r>
              <a:rPr kumimoji="1" lang="ja-JP" altLang="en-US" sz="1100">
                <a:solidFill>
                  <a:schemeClr val="bg1">
                    <a:lumMod val="75000"/>
                  </a:schemeClr>
                </a:solidFill>
              </a:rPr>
              <a:t>端末の</a:t>
            </a:r>
            <a:r>
              <a:rPr kumimoji="1" lang="en-US" altLang="ja-JP" sz="1100">
                <a:solidFill>
                  <a:schemeClr val="bg1">
                    <a:lumMod val="75000"/>
                  </a:schemeClr>
                </a:solidFill>
              </a:rPr>
              <a:t>1</a:t>
            </a:r>
            <a:r>
              <a:rPr kumimoji="1" lang="ja-JP" altLang="en-US" sz="1100">
                <a:solidFill>
                  <a:schemeClr val="bg1">
                    <a:lumMod val="75000"/>
                  </a:schemeClr>
                </a:solidFill>
              </a:rPr>
              <a:t>日当たりのログイン数</a:t>
            </a:r>
            <a:endParaRPr kumimoji="1" lang="en-US" altLang="ja-JP" sz="1100">
              <a:solidFill>
                <a:schemeClr val="bg1">
                  <a:lumMod val="75000"/>
                </a:schemeClr>
              </a:solidFill>
            </a:endParaRPr>
          </a:p>
        </p:txBody>
      </p:sp>
      <p:sp>
        <p:nvSpPr>
          <p:cNvPr id="5" name="テキスト ボックス 4">
            <a:extLst>
              <a:ext uri="{FF2B5EF4-FFF2-40B4-BE49-F238E27FC236}">
                <a16:creationId xmlns:a16="http://schemas.microsoft.com/office/drawing/2014/main" id="{812A1A1F-323B-7F97-4770-25E3860A0DB9}"/>
              </a:ext>
            </a:extLst>
          </p:cNvPr>
          <p:cNvSpPr txBox="1"/>
          <p:nvPr/>
        </p:nvSpPr>
        <p:spPr>
          <a:xfrm>
            <a:off x="5674360" y="6492206"/>
            <a:ext cx="3880602" cy="338554"/>
          </a:xfrm>
          <a:prstGeom prst="rect">
            <a:avLst/>
          </a:prstGeom>
          <a:noFill/>
        </p:spPr>
        <p:txBody>
          <a:bodyPr wrap="square" rtlCol="0">
            <a:spAutoFit/>
          </a:bodyPr>
          <a:lstStyle/>
          <a:p>
            <a:r>
              <a:rPr lang="ja-JP" altLang="en-US" sz="800">
                <a:hlinkClick r:id="rId2" action="ppaction://hlinksldjump"/>
              </a:rPr>
              <a:t>関連資料リンク①　▶　</a:t>
            </a:r>
            <a:r>
              <a:rPr kumimoji="1" lang="ja-JP" altLang="en-US" sz="800">
                <a:hlinkClick r:id="rId2" action="ppaction://hlinksldjump"/>
              </a:rPr>
              <a:t>目的設定における</a:t>
            </a:r>
            <a:r>
              <a:rPr lang="ja-JP" altLang="en-US" sz="800">
                <a:hlinkClick r:id="rId2" action="ppaction://hlinksldjump"/>
              </a:rPr>
              <a:t>教育振興基本計画等との接続性</a:t>
            </a:r>
            <a:endParaRPr kumimoji="1" lang="en-US" altLang="ja-JP" sz="800"/>
          </a:p>
          <a:p>
            <a:r>
              <a:rPr lang="ja-JP" altLang="en-US" sz="800">
                <a:hlinkClick r:id="rId3" action="ppaction://hlinksldjump"/>
              </a:rPr>
              <a:t>関連資料リンク②　▶　データ分析の目的・測定指標設定時に意識するべき観点</a:t>
            </a:r>
            <a:endParaRPr kumimoji="1" lang="ja-JP" altLang="en-US" sz="800"/>
          </a:p>
        </p:txBody>
      </p:sp>
      <p:sp>
        <p:nvSpPr>
          <p:cNvPr id="4" name="テキスト プレースホルダー 1">
            <a:extLst>
              <a:ext uri="{FF2B5EF4-FFF2-40B4-BE49-F238E27FC236}">
                <a16:creationId xmlns:a16="http://schemas.microsoft.com/office/drawing/2014/main" id="{C3E99289-F75C-44A0-77A2-75A479538222}"/>
              </a:ext>
            </a:extLst>
          </p:cNvPr>
          <p:cNvSpPr txBox="1">
            <a:spLocks/>
          </p:cNvSpPr>
          <p:nvPr/>
        </p:nvSpPr>
        <p:spPr>
          <a:xfrm>
            <a:off x="344637" y="3387307"/>
            <a:ext cx="9210326" cy="1383071"/>
          </a:xfrm>
          <a:prstGeom prst="rect">
            <a:avLst/>
          </a:prstGeom>
        </p:spPr>
        <p:txBody>
          <a:bodyPr wrap="square" lIns="0" tIns="0" rIns="0" bIns="0">
            <a:spAutoFit/>
          </a:bodyPr>
          <a:lstStyle>
            <a:lvl1pPr marL="180000" indent="-180000" algn="l" defTabSz="914400" rtl="0" eaLnBrk="1" latinLnBrk="0" hangingPunct="1">
              <a:lnSpc>
                <a:spcPct val="120000"/>
              </a:lnSpc>
              <a:spcBef>
                <a:spcPts val="0"/>
              </a:spcBef>
              <a:spcAft>
                <a:spcPts val="300"/>
              </a:spcAft>
              <a:buClr>
                <a:schemeClr val="accent1"/>
              </a:buClr>
              <a:buSzPct val="70000"/>
              <a:buFont typeface="Wingdings" panose="05000000000000000000" pitchFamily="2" charset="2"/>
              <a:buChar char="l"/>
              <a:defRPr kumimoji="1" sz="1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kumimoji="1"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en-US" altLang="ja-JP" b="1"/>
              <a:t>① - 6</a:t>
            </a:r>
            <a:r>
              <a:rPr lang="ja-JP" altLang="en-US" b="1"/>
              <a:t>　測定指標案がデータ分析に適しているかを評価する。</a:t>
            </a:r>
            <a:endParaRPr lang="en-US" altLang="ja-JP" b="1"/>
          </a:p>
          <a:p>
            <a:r>
              <a:rPr lang="ja-JP" altLang="en-US"/>
              <a:t>下記</a:t>
            </a:r>
            <a:r>
              <a:rPr lang="en-US" altLang="ja-JP"/>
              <a:t>3</a:t>
            </a:r>
            <a:r>
              <a:rPr lang="ja-JP" altLang="en-US"/>
              <a:t>つの観点から、測定指標案を評価します。１．２．を満たしている場合はそれぞれ〇</a:t>
            </a:r>
            <a:r>
              <a:rPr lang="en-US" altLang="ja-JP"/>
              <a:t>×</a:t>
            </a:r>
            <a:r>
              <a:rPr lang="ja-JP" altLang="en-US"/>
              <a:t>をつけたうえで、</a:t>
            </a:r>
            <a:br>
              <a:rPr lang="en-US" altLang="ja-JP"/>
            </a:br>
            <a:r>
              <a:rPr lang="ja-JP" altLang="en-US"/>
              <a:t>いずれも〇の測定指標案について３．を確認し優先順位を表に記入ください。</a:t>
            </a:r>
            <a:br>
              <a:rPr lang="en-US" altLang="ja-JP"/>
            </a:br>
            <a:r>
              <a:rPr lang="ja-JP" altLang="en-US" sz="1050"/>
              <a:t>１．具体性：測定指標案がデータとして分析可能な項目として具体的に整理されていますか。（〇 </a:t>
            </a:r>
            <a:r>
              <a:rPr lang="en-US" altLang="ja-JP" sz="1050"/>
              <a:t>or ×</a:t>
            </a:r>
            <a:r>
              <a:rPr lang="ja-JP" altLang="en-US" sz="1050"/>
              <a:t>）</a:t>
            </a:r>
            <a:br>
              <a:rPr lang="en-US" altLang="ja-JP" sz="1050"/>
            </a:br>
            <a:r>
              <a:rPr lang="en-US" altLang="ja-JP" sz="1050"/>
              <a:t> 2</a:t>
            </a:r>
            <a:r>
              <a:rPr lang="ja-JP" altLang="en-US" sz="1050"/>
              <a:t>．測定可能性：指標が指し示すものは、データとして持っているあるいは取得可能な測定指標案となっていますか。（〇 </a:t>
            </a:r>
            <a:r>
              <a:rPr lang="en-US" altLang="ja-JP" sz="1050"/>
              <a:t>or ×</a:t>
            </a:r>
            <a:r>
              <a:rPr lang="ja-JP" altLang="en-US" sz="1050"/>
              <a:t>）</a:t>
            </a:r>
            <a:br>
              <a:rPr lang="en-US" altLang="ja-JP" sz="1050"/>
            </a:br>
            <a:r>
              <a:rPr lang="en-US" altLang="ja-JP" sz="1050"/>
              <a:t> 3</a:t>
            </a:r>
            <a:r>
              <a:rPr lang="ja-JP" altLang="en-US" sz="1050"/>
              <a:t>．関係性：測定指標案を見取ることでデータ分析の目的を達成することにどの程度寄与していると考えられますか。（優先順位）</a:t>
            </a:r>
            <a:endParaRPr lang="en-US" altLang="ja-JP" sz="1600"/>
          </a:p>
        </p:txBody>
      </p:sp>
      <p:graphicFrame>
        <p:nvGraphicFramePr>
          <p:cNvPr id="6" name="表 5">
            <a:extLst>
              <a:ext uri="{FF2B5EF4-FFF2-40B4-BE49-F238E27FC236}">
                <a16:creationId xmlns:a16="http://schemas.microsoft.com/office/drawing/2014/main" id="{B88BCDBE-16DE-71FF-BF86-13920B696F55}"/>
              </a:ext>
            </a:extLst>
          </p:cNvPr>
          <p:cNvGraphicFramePr>
            <a:graphicFrameLocks noGrp="1"/>
          </p:cNvGraphicFramePr>
          <p:nvPr>
            <p:extLst>
              <p:ext uri="{D42A27DB-BD31-4B8C-83A1-F6EECF244321}">
                <p14:modId xmlns:p14="http://schemas.microsoft.com/office/powerpoint/2010/main" val="4216179134"/>
              </p:ext>
            </p:extLst>
          </p:nvPr>
        </p:nvGraphicFramePr>
        <p:xfrm>
          <a:off x="351037" y="4898708"/>
          <a:ext cx="9207830" cy="1554480"/>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393126341"/>
                    </a:ext>
                  </a:extLst>
                </a:gridCol>
                <a:gridCol w="1044000">
                  <a:extLst>
                    <a:ext uri="{9D8B030D-6E8A-4147-A177-3AD203B41FA5}">
                      <a16:colId xmlns:a16="http://schemas.microsoft.com/office/drawing/2014/main" val="4077988889"/>
                    </a:ext>
                  </a:extLst>
                </a:gridCol>
                <a:gridCol w="1044000">
                  <a:extLst>
                    <a:ext uri="{9D8B030D-6E8A-4147-A177-3AD203B41FA5}">
                      <a16:colId xmlns:a16="http://schemas.microsoft.com/office/drawing/2014/main" val="801466997"/>
                    </a:ext>
                  </a:extLst>
                </a:gridCol>
                <a:gridCol w="6075830">
                  <a:extLst>
                    <a:ext uri="{9D8B030D-6E8A-4147-A177-3AD203B41FA5}">
                      <a16:colId xmlns:a16="http://schemas.microsoft.com/office/drawing/2014/main" val="4284853674"/>
                    </a:ext>
                  </a:extLst>
                </a:gridCol>
              </a:tblGrid>
              <a:tr h="233906">
                <a:tc>
                  <a:txBody>
                    <a:bodyPr/>
                    <a:lstStyle/>
                    <a:p>
                      <a:pPr algn="ctr"/>
                      <a:r>
                        <a:rPr kumimoji="1" lang="en-US" altLang="ja-JP" sz="1100"/>
                        <a:t>1. </a:t>
                      </a:r>
                      <a:r>
                        <a:rPr kumimoji="1" lang="ja-JP" altLang="en-US" sz="1100"/>
                        <a:t>具体性</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rgbClr val="DCEA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a:t>2. </a:t>
                      </a:r>
                      <a:r>
                        <a:rPr kumimoji="1" lang="ja-JP" altLang="en-US" sz="1100"/>
                        <a:t>測定可能性</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rgbClr val="DCEA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a:solidFill>
                            <a:schemeClr val="dk1"/>
                          </a:solidFill>
                          <a:latin typeface="+mn-lt"/>
                          <a:ea typeface="+mn-ea"/>
                          <a:cs typeface="+mn-cs"/>
                        </a:rPr>
                        <a:t>3. </a:t>
                      </a:r>
                      <a:r>
                        <a:rPr kumimoji="1" lang="ja-JP" altLang="en-US" sz="1100" kern="1200">
                          <a:solidFill>
                            <a:schemeClr val="dk1"/>
                          </a:solidFill>
                          <a:latin typeface="+mn-lt"/>
                          <a:ea typeface="+mn-ea"/>
                          <a:cs typeface="+mn-cs"/>
                        </a:rPr>
                        <a:t>関係性</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rgbClr val="DCEA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n-lt"/>
                          <a:ea typeface="+mn-ea"/>
                          <a:cs typeface="+mn-cs"/>
                        </a:rPr>
                        <a:t>測定指標案</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rgbClr val="DCEAF4"/>
                    </a:solidFill>
                  </a:tcPr>
                </a:tc>
                <a:extLst>
                  <a:ext uri="{0D108BD9-81ED-4DB2-BD59-A6C34878D82A}">
                    <a16:rowId xmlns:a16="http://schemas.microsoft.com/office/drawing/2014/main" val="25313623"/>
                  </a:ext>
                </a:extLst>
              </a:tr>
              <a:tr h="233906">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a:t>
                      </a:r>
                      <a:endParaRPr kumimoji="1" lang="en-US" altLang="ja-JP"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ー</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全児童生徒の毎日の</a:t>
                      </a:r>
                      <a:r>
                        <a:rPr kumimoji="1" lang="en-US" altLang="ja-JP" sz="1100">
                          <a:solidFill>
                            <a:schemeClr val="bg1">
                              <a:lumMod val="75000"/>
                            </a:schemeClr>
                          </a:solidFill>
                        </a:rPr>
                        <a:t>ICT</a:t>
                      </a:r>
                      <a:r>
                        <a:rPr kumimoji="1" lang="ja-JP" altLang="en-US" sz="1100">
                          <a:solidFill>
                            <a:schemeClr val="bg1">
                              <a:lumMod val="75000"/>
                            </a:schemeClr>
                          </a:solidFill>
                        </a:rPr>
                        <a:t>活用時間の割合</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3865021599"/>
                  </a:ext>
                </a:extLst>
              </a:tr>
              <a:tr h="233906">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a:t>
                      </a:r>
                      <a:endParaRPr kumimoji="1" lang="en-US" altLang="ja-JP"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２</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学習アプリ</a:t>
                      </a:r>
                      <a:r>
                        <a:rPr kumimoji="1" lang="en-US" altLang="ja-JP" sz="1100">
                          <a:solidFill>
                            <a:schemeClr val="bg1">
                              <a:lumMod val="75000"/>
                            </a:schemeClr>
                          </a:solidFill>
                        </a:rPr>
                        <a:t>A</a:t>
                      </a:r>
                      <a:r>
                        <a:rPr kumimoji="1" lang="ja-JP" altLang="en-US" sz="1100">
                          <a:solidFill>
                            <a:schemeClr val="bg1">
                              <a:lumMod val="75000"/>
                            </a:schemeClr>
                          </a:solidFill>
                        </a:rPr>
                        <a:t>（小学</a:t>
                      </a:r>
                      <a:r>
                        <a:rPr kumimoji="1" lang="en-US" altLang="ja-JP" sz="1100">
                          <a:solidFill>
                            <a:schemeClr val="bg1">
                              <a:lumMod val="75000"/>
                            </a:schemeClr>
                          </a:solidFill>
                        </a:rPr>
                        <a:t>5</a:t>
                      </a:r>
                      <a:r>
                        <a:rPr kumimoji="1" lang="ja-JP" altLang="en-US" sz="1100">
                          <a:solidFill>
                            <a:schemeClr val="bg1">
                              <a:lumMod val="75000"/>
                            </a:schemeClr>
                          </a:solidFill>
                        </a:rPr>
                        <a:t>年生以上が活用）の</a:t>
                      </a:r>
                      <a:r>
                        <a:rPr kumimoji="1" lang="en-US" altLang="ja-JP" sz="1100">
                          <a:solidFill>
                            <a:schemeClr val="bg1">
                              <a:lumMod val="75000"/>
                            </a:schemeClr>
                          </a:solidFill>
                        </a:rPr>
                        <a:t>1</a:t>
                      </a:r>
                      <a:r>
                        <a:rPr kumimoji="1" lang="ja-JP" altLang="en-US" sz="1100">
                          <a:solidFill>
                            <a:schemeClr val="bg1">
                              <a:lumMod val="75000"/>
                            </a:schemeClr>
                          </a:solidFill>
                        </a:rPr>
                        <a:t>日当たりログイン者数</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440247897"/>
                  </a:ext>
                </a:extLst>
              </a:tr>
              <a:tr h="233906">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a:t>
                      </a:r>
                      <a:endParaRPr kumimoji="1" lang="en-US" altLang="ja-JP"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１</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bg1">
                              <a:lumMod val="75000"/>
                            </a:schemeClr>
                          </a:solidFill>
                        </a:rPr>
                        <a:t>【</a:t>
                      </a:r>
                      <a:r>
                        <a:rPr kumimoji="1" lang="ja-JP" altLang="en-US" sz="1100">
                          <a:solidFill>
                            <a:schemeClr val="bg1">
                              <a:lumMod val="75000"/>
                            </a:schemeClr>
                          </a:solidFill>
                        </a:rPr>
                        <a:t>記入例</a:t>
                      </a:r>
                      <a:r>
                        <a:rPr kumimoji="1" lang="en-US" altLang="ja-JP" sz="1100">
                          <a:solidFill>
                            <a:schemeClr val="bg1">
                              <a:lumMod val="75000"/>
                            </a:schemeClr>
                          </a:solidFill>
                        </a:rPr>
                        <a:t>】</a:t>
                      </a:r>
                      <a:r>
                        <a:rPr kumimoji="1" lang="ja-JP" altLang="en-US" sz="1100">
                          <a:solidFill>
                            <a:schemeClr val="bg1">
                              <a:lumMod val="75000"/>
                            </a:schemeClr>
                          </a:solidFill>
                        </a:rPr>
                        <a:t>全学年が利用している</a:t>
                      </a:r>
                      <a:r>
                        <a:rPr kumimoji="1" lang="en-US" altLang="ja-JP" sz="1100">
                          <a:solidFill>
                            <a:schemeClr val="bg1">
                              <a:lumMod val="75000"/>
                            </a:schemeClr>
                          </a:solidFill>
                        </a:rPr>
                        <a:t>GIGA</a:t>
                      </a:r>
                      <a:r>
                        <a:rPr kumimoji="1" lang="ja-JP" altLang="en-US" sz="1100">
                          <a:solidFill>
                            <a:schemeClr val="bg1">
                              <a:lumMod val="75000"/>
                            </a:schemeClr>
                          </a:solidFill>
                        </a:rPr>
                        <a:t>端末の</a:t>
                      </a:r>
                      <a:r>
                        <a:rPr kumimoji="1" lang="en-US" altLang="ja-JP" sz="1100">
                          <a:solidFill>
                            <a:schemeClr val="bg1">
                              <a:lumMod val="75000"/>
                            </a:schemeClr>
                          </a:solidFill>
                        </a:rPr>
                        <a:t>1</a:t>
                      </a:r>
                      <a:r>
                        <a:rPr kumimoji="1" lang="ja-JP" altLang="en-US" sz="1100">
                          <a:solidFill>
                            <a:schemeClr val="bg1">
                              <a:lumMod val="75000"/>
                            </a:schemeClr>
                          </a:solidFill>
                        </a:rPr>
                        <a:t>日当たりログイン数</a:t>
                      </a: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1588213358"/>
                  </a:ext>
                </a:extLst>
              </a:tr>
              <a:tr h="233906">
                <a:tc>
                  <a:txBody>
                    <a:bodyPr/>
                    <a:lstStyle/>
                    <a:p>
                      <a:pPr algn="ctr"/>
                      <a:endParaRPr kumimoji="1" lang="ja-JP" altLang="en-US" sz="1100"/>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1792439331"/>
                  </a:ext>
                </a:extLst>
              </a:tr>
              <a:tr h="233906">
                <a:tc>
                  <a:txBody>
                    <a:bodyPr/>
                    <a:lstStyle/>
                    <a:p>
                      <a:pPr algn="ctr"/>
                      <a:endParaRPr kumimoji="1" lang="ja-JP" altLang="en-US" sz="1100"/>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pPr algn="ctr"/>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tc>
                  <a:txBody>
                    <a:bodyPr/>
                    <a:lstStyle/>
                    <a:p>
                      <a:endParaRPr kumimoji="1" lang="ja-JP" altLang="en-US" sz="1100">
                        <a:solidFill>
                          <a:schemeClr val="bg1">
                            <a:lumMod val="75000"/>
                          </a:schemeClr>
                        </a:solidFill>
                      </a:endParaRPr>
                    </a:p>
                  </a:txBody>
                  <a:tcPr anchor="ctr">
                    <a:lnL w="12700" cap="flat" cmpd="sng" algn="ctr">
                      <a:solidFill>
                        <a:srgbClr val="0A50A0"/>
                      </a:solidFill>
                      <a:prstDash val="solid"/>
                      <a:round/>
                      <a:headEnd type="none" w="med" len="med"/>
                      <a:tailEnd type="none" w="med" len="med"/>
                    </a:lnL>
                    <a:lnR w="12700" cap="flat" cmpd="sng" algn="ctr">
                      <a:solidFill>
                        <a:srgbClr val="0A50A0"/>
                      </a:solidFill>
                      <a:prstDash val="solid"/>
                      <a:round/>
                      <a:headEnd type="none" w="med" len="med"/>
                      <a:tailEnd type="none" w="med" len="med"/>
                    </a:lnR>
                    <a:lnT w="12700" cap="flat" cmpd="sng" algn="ctr">
                      <a:solidFill>
                        <a:srgbClr val="0A50A0"/>
                      </a:solidFill>
                      <a:prstDash val="solid"/>
                      <a:round/>
                      <a:headEnd type="none" w="med" len="med"/>
                      <a:tailEnd type="none" w="med" len="med"/>
                    </a:lnT>
                    <a:lnB w="12700" cap="flat" cmpd="sng" algn="ctr">
                      <a:solidFill>
                        <a:srgbClr val="0A50A0"/>
                      </a:solidFill>
                      <a:prstDash val="solid"/>
                      <a:round/>
                      <a:headEnd type="none" w="med" len="med"/>
                      <a:tailEnd type="none" w="med" len="med"/>
                    </a:lnB>
                    <a:solidFill>
                      <a:schemeClr val="bg1"/>
                    </a:solidFill>
                  </a:tcPr>
                </a:tc>
                <a:extLst>
                  <a:ext uri="{0D108BD9-81ED-4DB2-BD59-A6C34878D82A}">
                    <a16:rowId xmlns:a16="http://schemas.microsoft.com/office/drawing/2014/main" val="2782816336"/>
                  </a:ext>
                </a:extLst>
              </a:tr>
            </a:tbl>
          </a:graphicData>
        </a:graphic>
      </p:graphicFrame>
    </p:spTree>
    <p:extLst>
      <p:ext uri="{BB962C8B-B14F-4D97-AF65-F5344CB8AC3E}">
        <p14:creationId xmlns:p14="http://schemas.microsoft.com/office/powerpoint/2010/main" val="2048579121"/>
      </p:ext>
    </p:extLst>
  </p:cSld>
  <p:clrMapOvr>
    <a:masterClrMapping/>
  </p:clrMapOvr>
</p:sld>
</file>

<file path=ppt/theme/theme1.xml><?xml version="1.0" encoding="utf-8"?>
<a:theme xmlns:a="http://schemas.openxmlformats.org/drawingml/2006/main" name="1_デザインの設定">
  <a:themeElements>
    <a:clrScheme name="mizuho color">
      <a:dk1>
        <a:sysClr val="windowText" lastClr="000000"/>
      </a:dk1>
      <a:lt1>
        <a:sysClr val="window" lastClr="FFFFFF"/>
      </a:lt1>
      <a:dk2>
        <a:srgbClr val="5A5A5A"/>
      </a:dk2>
      <a:lt2>
        <a:srgbClr val="F2F2F2"/>
      </a:lt2>
      <a:accent1>
        <a:srgbClr val="140078"/>
      </a:accent1>
      <a:accent2>
        <a:srgbClr val="0A50A0"/>
      </a:accent2>
      <a:accent3>
        <a:srgbClr val="F0BE2D"/>
      </a:accent3>
      <a:accent4>
        <a:srgbClr val="C9DDEC"/>
      </a:accent4>
      <a:accent5>
        <a:srgbClr val="5096C8"/>
      </a:accent5>
      <a:accent6>
        <a:srgbClr val="6978B4"/>
      </a:accent6>
      <a:hlink>
        <a:srgbClr val="5096C8"/>
      </a:hlink>
      <a:folHlink>
        <a:srgbClr val="6978B4"/>
      </a:folHlink>
    </a:clrScheme>
    <a:fontScheme name="ユーザー定義 85">
      <a:majorFont>
        <a:latin typeface="Arial"/>
        <a:ea typeface="游ゴシック"/>
        <a:cs typeface=""/>
      </a:majorFont>
      <a:minorFont>
        <a:latin typeface="Arial"/>
        <a:ea typeface="游ゴシック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4BDDA"/>
        </a:solidFill>
        <a:ln>
          <a:noFill/>
        </a:ln>
      </a:spPr>
      <a:bodyPr rtlCol="0" anchor="ctr"/>
      <a:lstStyle>
        <a:defPPr algn="ctr">
          <a:defRPr kumimoji="1" sz="11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2">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220542-6aff-420d-81f2-8a48ac73931c">
      <Terms xmlns="http://schemas.microsoft.com/office/infopath/2007/PartnerControls"/>
    </lcf76f155ced4ddcb4097134ff3c332f>
    <TaxCatchAll xmlns="21b602eb-b3d1-44e6-a88e-4bf8351bc0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17A5B525D66954DB6B1F417CF1DD981" ma:contentTypeVersion="15" ma:contentTypeDescription="新しいドキュメントを作成します。" ma:contentTypeScope="" ma:versionID="8b35e0c13d63250c8d41333fbe1ea977">
  <xsd:schema xmlns:xsd="http://www.w3.org/2001/XMLSchema" xmlns:xs="http://www.w3.org/2001/XMLSchema" xmlns:p="http://schemas.microsoft.com/office/2006/metadata/properties" xmlns:ns2="ac220542-6aff-420d-81f2-8a48ac73931c" xmlns:ns3="21b602eb-b3d1-44e6-a88e-4bf8351bc092" targetNamespace="http://schemas.microsoft.com/office/2006/metadata/properties" ma:root="true" ma:fieldsID="163944f033c0b2e457efaf27d5cdb438" ns2:_="" ns3:_="">
    <xsd:import namespace="ac220542-6aff-420d-81f2-8a48ac73931c"/>
    <xsd:import namespace="21b602eb-b3d1-44e6-a88e-4bf8351bc0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20542-6aff-420d-81f2-8a48ac739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7e4f857b-6596-4044-aca3-d92b6490cf3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b602eb-b3d1-44e6-a88e-4bf8351bc092"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c0cd18f6-88be-455c-a6a2-0ae4c8ef0e15}" ma:internalName="TaxCatchAll" ma:showField="CatchAllData" ma:web="21b602eb-b3d1-44e6-a88e-4bf8351bc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F655BC-D3A7-4295-B4FD-94CADB24FC98}">
  <ds:schemaRefs>
    <ds:schemaRef ds:uri="http://schemas.microsoft.com/sharepoint/v3/contenttype/forms"/>
  </ds:schemaRefs>
</ds:datastoreItem>
</file>

<file path=customXml/itemProps2.xml><?xml version="1.0" encoding="utf-8"?>
<ds:datastoreItem xmlns:ds="http://schemas.openxmlformats.org/officeDocument/2006/customXml" ds:itemID="{49A91537-7E2F-421E-89AB-8E7DFC994D9A}">
  <ds:schemaRefs>
    <ds:schemaRef ds:uri="21b602eb-b3d1-44e6-a88e-4bf8351bc092"/>
    <ds:schemaRef ds:uri="http://purl.org/dc/elements/1.1/"/>
    <ds:schemaRef ds:uri="http://purl.org/dc/terms/"/>
    <ds:schemaRef ds:uri="ac220542-6aff-420d-81f2-8a48ac73931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165F048-3F86-475C-BA0F-1C1773D3918E}">
  <ds:schemaRefs>
    <ds:schemaRef ds:uri="21b602eb-b3d1-44e6-a88e-4bf8351bc092"/>
    <ds:schemaRef ds:uri="ac220542-6aff-420d-81f2-8a48ac7393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9345</Words>
  <Application>Microsoft Office PowerPoint</Application>
  <PresentationFormat>A4 210 x 297 mm</PresentationFormat>
  <Paragraphs>945</Paragraphs>
  <Slides>36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Meiryo UI</vt:lpstr>
      <vt:lpstr>ＭＳ Ｐゴシック</vt:lpstr>
      <vt:lpstr>MS Gothic</vt:lpstr>
      <vt:lpstr>MS Gothic</vt:lpstr>
      <vt:lpstr>游ゴシック</vt:lpstr>
      <vt:lpstr>游ゴシック Medium</vt:lpstr>
      <vt:lpstr>游ゴシック Medium 本文</vt:lpstr>
      <vt:lpstr>Arial</vt:lpstr>
      <vt:lpstr>Wingdings</vt:lpstr>
      <vt:lpstr>1_デザインの設定</vt:lpstr>
      <vt:lpstr>文部科学省 教育データ利活用 ワークシート</vt:lpstr>
      <vt:lpstr>資料構成</vt:lpstr>
      <vt:lpstr>本編</vt:lpstr>
      <vt:lpstr>データ分析のステップに関する全体像</vt:lpstr>
      <vt:lpstr>検討内容の最終整理イメージ</vt:lpstr>
      <vt:lpstr>（参考）検討内容の最終的整理イメージ_6ステップとの対応関係整理</vt:lpstr>
      <vt:lpstr>データ分析のステップ①　データ分析の目的設定</vt:lpstr>
      <vt:lpstr>データ分析のステップ①　データ分析の目的設定</vt:lpstr>
      <vt:lpstr>データ分析のステップ①　データ分析の目的設定</vt:lpstr>
      <vt:lpstr>データ分析のステップ①　データ分析の目的設定</vt:lpstr>
      <vt:lpstr>データ分析のステップ②　データ分析における仮説検討</vt:lpstr>
      <vt:lpstr>データ分析のステップ②　データ分析における仮説検討</vt:lpstr>
      <vt:lpstr>データ分析のステップ③　仮説検証に利用するデータ項目検討</vt:lpstr>
      <vt:lpstr>データ分析のステップ③　仮説検証に利用するデータ項目検討</vt:lpstr>
      <vt:lpstr>データ分析のステップ④　データ収集・加工</vt:lpstr>
      <vt:lpstr>データ分析のステップ⑤　データ分析</vt:lpstr>
      <vt:lpstr>データ分析のステップ⑥　ネクストアクション検討</vt:lpstr>
      <vt:lpstr>検討結果の整理</vt:lpstr>
      <vt:lpstr>参考資料① ワークシートに関する参考資料</vt:lpstr>
      <vt:lpstr>データ分析の各ステップに関する具体的説明</vt:lpstr>
      <vt:lpstr>データ分析のステップに関する全体像の具体例</vt:lpstr>
      <vt:lpstr>データ分析のステップ①　データ分析の目的設定</vt:lpstr>
      <vt:lpstr>データ分析のステップ①　データ分析の目的設定</vt:lpstr>
      <vt:lpstr>データ分析のステップ②　データ分析における仮説検討</vt:lpstr>
      <vt:lpstr>データ分析のステップ③　仮説検証に利用するデータ項目検討</vt:lpstr>
      <vt:lpstr>データ分析のステップ③　仮説検証に利用するデータ項目検討</vt:lpstr>
      <vt:lpstr>データ分析のステップ④　データ収集・加工</vt:lpstr>
      <vt:lpstr>データ分析のステップ④　データ収集・加工</vt:lpstr>
      <vt:lpstr>データ分析のステップ⑤　データ分析</vt:lpstr>
      <vt:lpstr>データ分析のステップ⑤　データ分析</vt:lpstr>
      <vt:lpstr>データ分析のステップ⑥　ネクストアクション検討</vt:lpstr>
      <vt:lpstr>参考資料② 過去の文部科学省事業において構築した ダッシュボード事例</vt:lpstr>
      <vt:lpstr>2023年度開発したテンプレートの紹介 ①ICT活用状況テンプレート</vt:lpstr>
      <vt:lpstr>2023年度開発したテンプレートの紹介 ①ICT活用状況テンプレート</vt:lpstr>
      <vt:lpstr>2023年度開発したテンプレートの紹介 ②不登校児童に関するテンプレート</vt:lpstr>
      <vt:lpstr>2023年度開発したテンプレートの紹介 ②不登校児童に関するテンプレート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内部役割分担（5/15版）</dc:title>
  <dc:creator/>
  <cp:revision>1</cp:revision>
  <dcterms:created xsi:type="dcterms:W3CDTF">2023-12-18T10:14:17Z</dcterms:created>
  <dcterms:modified xsi:type="dcterms:W3CDTF">2025-03-26T06:57:30Z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0x010100117A5B525D66954DB6B1F417CF1DD981</vt:lpwstr>
  </property>
  <property fmtid="{D5CDD505-2E9C-101B-9397-08002B2CF9AE}" pid="3" name="MediaServiceImageTags">
    <vt:lpwstr/>
  </property>
  <property fmtid="{D5CDD505-2E9C-101B-9397-08002B2CF9AE}" pid="4" name="MSIP_Label_d899a617-f30e-4fb8-b81c-fb6d0b94ac5b_Enabled">
    <vt:lpwstr>true</vt:lpwstr>
  </property>
  <property fmtid="{D5CDD505-2E9C-101B-9397-08002B2CF9AE}" pid="5" name="MSIP_Label_d899a617-f30e-4fb8-b81c-fb6d0b94ac5b_SetDate">
    <vt:lpwstr>2025-03-06T09:09:32Z</vt:lpwstr>
  </property>
  <property fmtid="{D5CDD505-2E9C-101B-9397-08002B2CF9AE}" pid="6" name="MSIP_Label_d899a617-f30e-4fb8-b81c-fb6d0b94ac5b_Method">
    <vt:lpwstr>Standard</vt:lpwstr>
  </property>
  <property fmtid="{D5CDD505-2E9C-101B-9397-08002B2CF9AE}" pid="7" name="MSIP_Label_d899a617-f30e-4fb8-b81c-fb6d0b94ac5b_Name">
    <vt:lpwstr>機密性2情報</vt:lpwstr>
  </property>
  <property fmtid="{D5CDD505-2E9C-101B-9397-08002B2CF9AE}" pid="8" name="MSIP_Label_d899a617-f30e-4fb8-b81c-fb6d0b94ac5b_SiteId">
    <vt:lpwstr>545810b0-36cb-4290-8926-48dbc0f9e92f</vt:lpwstr>
  </property>
  <property fmtid="{D5CDD505-2E9C-101B-9397-08002B2CF9AE}" pid="9" name="MSIP_Label_d899a617-f30e-4fb8-b81c-fb6d0b94ac5b_ActionId">
    <vt:lpwstr>adf8e34e-e7ce-46e8-81e4-ccff05f12dc5</vt:lpwstr>
  </property>
  <property fmtid="{D5CDD505-2E9C-101B-9397-08002B2CF9AE}" pid="10" name="MSIP_Label_d899a617-f30e-4fb8-b81c-fb6d0b94ac5b_ContentBits">
    <vt:lpwstr>0</vt:lpwstr>
  </property>
  <property fmtid="{D5CDD505-2E9C-101B-9397-08002B2CF9AE}" pid="11" name="MSIP_Label_d899a617-f30e-4fb8-b81c-fb6d0b94ac5b_Tag">
    <vt:lpwstr>10, 3, 0, 1</vt:lpwstr>
  </property>
</Properties>
</file>